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97" r:id="rId5"/>
    <p:sldId id="298" r:id="rId6"/>
    <p:sldId id="260" r:id="rId7"/>
    <p:sldId id="289" r:id="rId8"/>
    <p:sldId id="290" r:id="rId9"/>
    <p:sldId id="261" r:id="rId10"/>
    <p:sldId id="291" r:id="rId11"/>
    <p:sldId id="292" r:id="rId12"/>
    <p:sldId id="293" r:id="rId13"/>
    <p:sldId id="262" r:id="rId14"/>
    <p:sldId id="263" r:id="rId15"/>
    <p:sldId id="264" r:id="rId16"/>
    <p:sldId id="294" r:id="rId17"/>
    <p:sldId id="295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3" r:id="rId37"/>
    <p:sldId id="284" r:id="rId38"/>
    <p:sldId id="285" r:id="rId39"/>
    <p:sldId id="286" r:id="rId40"/>
    <p:sldId id="287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0300" autoAdjust="0"/>
  </p:normalViewPr>
  <p:slideViewPr>
    <p:cSldViewPr>
      <p:cViewPr varScale="1">
        <p:scale>
          <a:sx n="95" d="100"/>
          <a:sy n="95" d="100"/>
        </p:scale>
        <p:origin x="-4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\1%20&#1095;&#1077;&#1090;&#1074;&#1077;&#1088;&#1090;&#1100;%202010-2011%20&#1091;&#1095;&#1077;&#1073;&#1085;&#1099;&#1081;%20&#1075;&#1086;&#1076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\1%20&#1095;&#1077;&#1090;&#1074;&#1077;&#1088;&#1090;&#1100;%202010-2011%20&#1091;&#1095;&#1077;&#1073;&#1085;&#1099;&#1081;%20&#1075;&#1086;&#1076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&#1054;&#1090;&#1095;&#1077;&#1090;\1%20&#1095;&#1077;&#1090;&#1074;&#1077;&#1088;&#1090;&#1100;%202010-2011%20&#1091;&#1095;&#1077;&#1073;&#1085;&#1099;&#1081;%20&#1075;&#1086;&#1076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3;&#1072;&#1090;&#1072;&#1096;&#1072;\&#1054;&#1090;&#1095;&#1077;&#1090;\&#1082;&#1072;&#1095;&#1077;&#1089;&#1090;&#1074;&#1086;,%20&#1091;&#1089;&#1087;&#1077;&#1074;&#1072;&#1077;&#1084;&#1086;&#1089;&#1090;&#1100;,%20&#1057;&#1054;&#1059;%20&#1076;&#1083;&#1103;%20&#1087;&#1077;&#1076;&#1089;&#1086;&#1074;&#1077;&#1090;&#1072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3"/>
          <c:order val="2"/>
          <c:cat>
            <c:strRef>
              <c:f>'общие данные'!$B$45:$G$45</c:f>
              <c:strCache>
                <c:ptCount val="6"/>
                <c:pt idx="0">
                  <c:v>На начало 2009-2010 учебного года</c:v>
                </c:pt>
                <c:pt idx="1">
                  <c:v>На конец 1 четверти 2009-2010 уч. года</c:v>
                </c:pt>
                <c:pt idx="2">
                  <c:v>На конец 2009-2010 учебного года</c:v>
                </c:pt>
                <c:pt idx="4">
                  <c:v>На начало 2010-2011 учебного года</c:v>
                </c:pt>
                <c:pt idx="5">
                  <c:v>На конец 1 четверти 2010-2011 уч. года</c:v>
                </c:pt>
              </c:strCache>
            </c:strRef>
          </c:cat>
          <c:val>
            <c:numRef>
              <c:f>'общие данные'!$B$47:$G$47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3"/>
          <c:cat>
            <c:strRef>
              <c:f>'общие данные'!$B$45:$G$45</c:f>
              <c:strCache>
                <c:ptCount val="6"/>
                <c:pt idx="0">
                  <c:v>На начало 2009-2010 учебного года</c:v>
                </c:pt>
                <c:pt idx="1">
                  <c:v>На конец 1 четверти 2009-2010 уч. года</c:v>
                </c:pt>
                <c:pt idx="2">
                  <c:v>На конец 2009-2010 учебного года</c:v>
                </c:pt>
                <c:pt idx="4">
                  <c:v>На начало 2010-2011 учебного года</c:v>
                </c:pt>
                <c:pt idx="5">
                  <c:v>На конец 1 четверти 2010-2011 уч. года</c:v>
                </c:pt>
              </c:strCache>
            </c:strRef>
          </c:cat>
          <c:val>
            <c:numRef>
              <c:f>'общие данные'!$B$47:$G$47</c:f>
              <c:numCache>
                <c:formatCode>General</c:formatCode>
                <c:ptCount val="6"/>
              </c:numCache>
            </c:numRef>
          </c:val>
        </c:ser>
        <c:ser>
          <c:idx val="0"/>
          <c:order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'общие данные'!$B$45:$G$45</c:f>
              <c:strCache>
                <c:ptCount val="6"/>
                <c:pt idx="0">
                  <c:v>На начало 2009-2010 учебного года</c:v>
                </c:pt>
                <c:pt idx="1">
                  <c:v>На конец 1 четверти 2009-2010 уч. года</c:v>
                </c:pt>
                <c:pt idx="2">
                  <c:v>На конец 2009-2010 учебного года</c:v>
                </c:pt>
                <c:pt idx="4">
                  <c:v>На начало 2010-2011 учебного года</c:v>
                </c:pt>
                <c:pt idx="5">
                  <c:v>На конец 1 четверти 2010-2011 уч. года</c:v>
                </c:pt>
              </c:strCache>
            </c:strRef>
          </c:cat>
          <c:val>
            <c:numRef>
              <c:f>'общие данные'!$B$46:$G$46</c:f>
              <c:numCache>
                <c:formatCode>General</c:formatCode>
                <c:ptCount val="6"/>
                <c:pt idx="0">
                  <c:v>814</c:v>
                </c:pt>
                <c:pt idx="1">
                  <c:v>801</c:v>
                </c:pt>
                <c:pt idx="2">
                  <c:v>811</c:v>
                </c:pt>
                <c:pt idx="4">
                  <c:v>810</c:v>
                </c:pt>
                <c:pt idx="5">
                  <c:v>803</c:v>
                </c:pt>
              </c:numCache>
            </c:numRef>
          </c:val>
        </c:ser>
        <c:ser>
          <c:idx val="1"/>
          <c:order val="1"/>
          <c:cat>
            <c:strRef>
              <c:f>'общие данные'!$B$45:$G$45</c:f>
              <c:strCache>
                <c:ptCount val="6"/>
                <c:pt idx="0">
                  <c:v>На начало 2009-2010 учебного года</c:v>
                </c:pt>
                <c:pt idx="1">
                  <c:v>На конец 1 четверти 2009-2010 уч. года</c:v>
                </c:pt>
                <c:pt idx="2">
                  <c:v>На конец 2009-2010 учебного года</c:v>
                </c:pt>
                <c:pt idx="4">
                  <c:v>На начало 2010-2011 учебного года</c:v>
                </c:pt>
                <c:pt idx="5">
                  <c:v>На конец 1 четверти 2010-2011 уч. года</c:v>
                </c:pt>
              </c:strCache>
            </c:strRef>
          </c:cat>
          <c:val>
            <c:numRef>
              <c:f>'общие данные'!$B$47:$G$47</c:f>
              <c:numCache>
                <c:formatCode>General</c:formatCode>
                <c:ptCount val="6"/>
              </c:numCache>
            </c:numRef>
          </c:val>
        </c:ser>
        <c:axId val="61039744"/>
        <c:axId val="61041280"/>
      </c:barChart>
      <c:catAx>
        <c:axId val="610397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1041280"/>
        <c:crosses val="autoZero"/>
        <c:auto val="1"/>
        <c:lblAlgn val="ctr"/>
        <c:lblOffset val="100"/>
      </c:catAx>
      <c:valAx>
        <c:axId val="61041280"/>
        <c:scaling>
          <c:orientation val="minMax"/>
        </c:scaling>
        <c:delete val="1"/>
        <c:axPos val="l"/>
        <c:majorGridlines/>
        <c:numFmt formatCode="General" sourceLinked="1"/>
        <c:tickLblPos val="none"/>
        <c:crossAx val="61039744"/>
        <c:crosses val="autoZero"/>
        <c:crossBetween val="between"/>
      </c:valAx>
    </c:plotArea>
    <c:plotVisOnly val="1"/>
    <c:dispBlanksAs val="gap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1.776701102279608E-2"/>
          <c:y val="0.13344270260228383"/>
          <c:w val="0.96335709771741596"/>
          <c:h val="0.75392790964650402"/>
        </c:manualLayout>
      </c:layout>
      <c:barChart>
        <c:barDir val="col"/>
        <c:grouping val="clustered"/>
        <c:ser>
          <c:idx val="0"/>
          <c:order val="0"/>
          <c:tx>
            <c:strRef>
              <c:f>КДР!$J$80</c:f>
              <c:strCache>
                <c:ptCount val="1"/>
                <c:pt idx="0">
                  <c:v>5 "А"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КДР!$K$79:$N$79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КДР!$K$80:$N$80</c:f>
              <c:numCache>
                <c:formatCode>0%</c:formatCode>
                <c:ptCount val="4"/>
                <c:pt idx="0">
                  <c:v>6.9000000000000034E-2</c:v>
                </c:pt>
                <c:pt idx="1">
                  <c:v>0.35700000000000032</c:v>
                </c:pt>
                <c:pt idx="2">
                  <c:v>0.46400000000000002</c:v>
                </c:pt>
                <c:pt idx="3">
                  <c:v>0.10700000000000012</c:v>
                </c:pt>
              </c:numCache>
            </c:numRef>
          </c:val>
        </c:ser>
        <c:ser>
          <c:idx val="1"/>
          <c:order val="1"/>
          <c:tx>
            <c:strRef>
              <c:f>КДР!$J$81</c:f>
              <c:strCache>
                <c:ptCount val="1"/>
                <c:pt idx="0">
                  <c:v>5 "Б"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КДР!$K$79:$N$79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КДР!$K$81:$N$81</c:f>
              <c:numCache>
                <c:formatCode>0%</c:formatCode>
                <c:ptCount val="4"/>
                <c:pt idx="0">
                  <c:v>0</c:v>
                </c:pt>
                <c:pt idx="1">
                  <c:v>0.14200000000000004</c:v>
                </c:pt>
                <c:pt idx="2">
                  <c:v>0.60700000000000065</c:v>
                </c:pt>
                <c:pt idx="3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КДР!$J$82</c:f>
              <c:strCache>
                <c:ptCount val="1"/>
              </c:strCache>
            </c:strRef>
          </c:tx>
          <c:cat>
            <c:strRef>
              <c:f>КДР!$K$79:$N$79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КДР!$K$82:$N$82</c:f>
              <c:numCache>
                <c:formatCode>General</c:formatCode>
                <c:ptCount val="4"/>
              </c:numCache>
            </c:numRef>
          </c:val>
        </c:ser>
        <c:axId val="61801600"/>
        <c:axId val="61803136"/>
      </c:barChart>
      <c:catAx>
        <c:axId val="61801600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61803136"/>
        <c:crosses val="autoZero"/>
        <c:auto val="1"/>
        <c:lblAlgn val="ctr"/>
        <c:lblOffset val="100"/>
      </c:catAx>
      <c:valAx>
        <c:axId val="61803136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1801600"/>
        <c:crosses val="autoZero"/>
        <c:crossBetween val="between"/>
      </c:valAx>
    </c:plotArea>
    <c:legend>
      <c:legendPos val="tr"/>
      <c:legendEntry>
        <c:idx val="2"/>
        <c:delete val="1"/>
      </c:legendEntry>
      <c:layout>
        <c:manualLayout>
          <c:xMode val="edge"/>
          <c:yMode val="edge"/>
          <c:x val="0.74530741698310221"/>
          <c:y val="1.4519056261343012E-2"/>
          <c:w val="0.24500148609537487"/>
          <c:h val="0.10682443278982152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2.3887079261672096E-2"/>
          <c:y val="0.16781824146981641"/>
          <c:w val="0.97536698028193736"/>
          <c:h val="0.70681935591384415"/>
        </c:manualLayout>
      </c:layout>
      <c:barChart>
        <c:barDir val="col"/>
        <c:grouping val="clustered"/>
        <c:ser>
          <c:idx val="0"/>
          <c:order val="0"/>
          <c:tx>
            <c:strRef>
              <c:f>КДР!$J$104</c:f>
              <c:strCache>
                <c:ptCount val="1"/>
                <c:pt idx="0">
                  <c:v>6 "А"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КДР!$K$103:$N$103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КДР!$K$104:$N$104</c:f>
              <c:numCache>
                <c:formatCode>0%</c:formatCode>
                <c:ptCount val="4"/>
                <c:pt idx="0">
                  <c:v>4.5000000000000012E-2</c:v>
                </c:pt>
                <c:pt idx="1">
                  <c:v>0.32000000000000062</c:v>
                </c:pt>
                <c:pt idx="2">
                  <c:v>0.32000000000000062</c:v>
                </c:pt>
                <c:pt idx="3">
                  <c:v>0.31000000000000055</c:v>
                </c:pt>
              </c:numCache>
            </c:numRef>
          </c:val>
        </c:ser>
        <c:ser>
          <c:idx val="1"/>
          <c:order val="1"/>
          <c:tx>
            <c:strRef>
              <c:f>КДР!$J$105</c:f>
              <c:strCache>
                <c:ptCount val="1"/>
                <c:pt idx="0">
                  <c:v>6 "Б"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КДР!$K$103:$N$103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КДР!$K$105:$N$105</c:f>
              <c:numCache>
                <c:formatCode>0%</c:formatCode>
                <c:ptCount val="4"/>
                <c:pt idx="0">
                  <c:v>0</c:v>
                </c:pt>
                <c:pt idx="1">
                  <c:v>0.23</c:v>
                </c:pt>
                <c:pt idx="2">
                  <c:v>0.38000000000000062</c:v>
                </c:pt>
                <c:pt idx="3">
                  <c:v>0.38000000000000062</c:v>
                </c:pt>
              </c:numCache>
            </c:numRef>
          </c:val>
        </c:ser>
        <c:ser>
          <c:idx val="2"/>
          <c:order val="2"/>
          <c:tx>
            <c:strRef>
              <c:f>КДР!$J$106</c:f>
              <c:strCache>
                <c:ptCount val="1"/>
                <c:pt idx="0">
                  <c:v>6 "АВ"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КДР!$K$103:$N$103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КДР!$K$106:$N$106</c:f>
              <c:numCache>
                <c:formatCode>0%</c:formatCode>
                <c:ptCount val="4"/>
                <c:pt idx="0">
                  <c:v>0</c:v>
                </c:pt>
                <c:pt idx="1">
                  <c:v>0.31000000000000055</c:v>
                </c:pt>
                <c:pt idx="2">
                  <c:v>0.42000000000000032</c:v>
                </c:pt>
                <c:pt idx="3">
                  <c:v>0.27</c:v>
                </c:pt>
              </c:numCache>
            </c:numRef>
          </c:val>
        </c:ser>
        <c:axId val="61875712"/>
        <c:axId val="61877248"/>
      </c:barChart>
      <c:catAx>
        <c:axId val="6187571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1877248"/>
        <c:crosses val="autoZero"/>
        <c:auto val="1"/>
        <c:lblAlgn val="ctr"/>
        <c:lblOffset val="100"/>
      </c:catAx>
      <c:valAx>
        <c:axId val="61877248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1875712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62936573254267958"/>
          <c:y val="2.7777777777777891E-2"/>
          <c:w val="0.35760497079155873"/>
          <c:h val="0.10234199891680205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3.2321741032370982E-2"/>
          <c:y val="0.19607064741907262"/>
          <c:w val="0.95877608121648272"/>
          <c:h val="0.7021265203993986"/>
        </c:manualLayout>
      </c:layout>
      <c:barChart>
        <c:barDir val="col"/>
        <c:grouping val="clustered"/>
        <c:ser>
          <c:idx val="0"/>
          <c:order val="0"/>
          <c:tx>
            <c:strRef>
              <c:f>КДР!$L$121</c:f>
              <c:strCache>
                <c:ptCount val="1"/>
                <c:pt idx="0">
                  <c:v>7 "А"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КДР!$M$120:$P$120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КДР!$M$121:$P$121</c:f>
              <c:numCache>
                <c:formatCode>0%</c:formatCode>
                <c:ptCount val="4"/>
                <c:pt idx="0">
                  <c:v>6.0000000000000032E-2</c:v>
                </c:pt>
                <c:pt idx="1">
                  <c:v>0.21000000000000021</c:v>
                </c:pt>
                <c:pt idx="2">
                  <c:v>0.47000000000000008</c:v>
                </c:pt>
                <c:pt idx="3">
                  <c:v>0.26</c:v>
                </c:pt>
              </c:numCache>
            </c:numRef>
          </c:val>
        </c:ser>
        <c:ser>
          <c:idx val="1"/>
          <c:order val="1"/>
          <c:tx>
            <c:strRef>
              <c:f>КДР!$L$122</c:f>
              <c:strCache>
                <c:ptCount val="1"/>
                <c:pt idx="0">
                  <c:v>7 "Б"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КДР!$M$120:$P$120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КДР!$M$122:$P$122</c:f>
              <c:numCache>
                <c:formatCode>0%</c:formatCode>
                <c:ptCount val="4"/>
                <c:pt idx="0">
                  <c:v>4.0000000000000022E-2</c:v>
                </c:pt>
                <c:pt idx="1">
                  <c:v>0.32000000000000062</c:v>
                </c:pt>
                <c:pt idx="2">
                  <c:v>0.4</c:v>
                </c:pt>
                <c:pt idx="3">
                  <c:v>0.24000000000000021</c:v>
                </c:pt>
              </c:numCache>
            </c:numRef>
          </c:val>
        </c:ser>
        <c:ser>
          <c:idx val="2"/>
          <c:order val="2"/>
          <c:tx>
            <c:strRef>
              <c:f>КДР!$L$123</c:f>
              <c:strCache>
                <c:ptCount val="1"/>
                <c:pt idx="0">
                  <c:v>7 "В"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КДР!$M$120:$P$120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КДР!$M$123:$P$123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0.81</c:v>
                </c:pt>
                <c:pt idx="3">
                  <c:v>0.19</c:v>
                </c:pt>
              </c:numCache>
            </c:numRef>
          </c:val>
        </c:ser>
        <c:axId val="61904384"/>
        <c:axId val="61905920"/>
      </c:barChart>
      <c:catAx>
        <c:axId val="6190438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1905920"/>
        <c:crosses val="autoZero"/>
        <c:auto val="1"/>
        <c:lblAlgn val="ctr"/>
        <c:lblOffset val="100"/>
      </c:catAx>
      <c:valAx>
        <c:axId val="61905920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1904384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58855686789151185"/>
          <c:y val="2.7777777777777922E-2"/>
          <c:w val="0.39477646544182105"/>
          <c:h val="0.13078120443277924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"/>
          <c:y val="0.14531266924967712"/>
          <c:w val="0.98168859069006498"/>
          <c:h val="0.76065533474982405"/>
        </c:manualLayout>
      </c:layout>
      <c:barChart>
        <c:barDir val="col"/>
        <c:grouping val="clustered"/>
        <c:ser>
          <c:idx val="3"/>
          <c:order val="3"/>
          <c:tx>
            <c:strRef>
              <c:f>КДР!$B$44</c:f>
            </c:strRef>
          </c:tx>
          <c:cat>
            <c:multiLvlStrRef>
              <c:f>КДР!$C$42:$F$43</c:f>
            </c:multiLvlStrRef>
          </c:cat>
          <c:val>
            <c:numRef>
              <c:f>КДР!$C$44:$F$44</c:f>
            </c:numRef>
          </c:val>
        </c:ser>
        <c:ser>
          <c:idx val="4"/>
          <c:order val="4"/>
          <c:tx>
            <c:strRef>
              <c:f>КДР!$B$45</c:f>
            </c:strRef>
          </c:tx>
          <c:cat>
            <c:multiLvlStrRef>
              <c:f>КДР!$C$42:$F$43</c:f>
            </c:multiLvlStrRef>
          </c:cat>
          <c:val>
            <c:numRef>
              <c:f>КДР!$C$45:$F$45</c:f>
            </c:numRef>
          </c:val>
        </c:ser>
        <c:ser>
          <c:idx val="5"/>
          <c:order val="5"/>
          <c:tx>
            <c:strRef>
              <c:f>КДР!$B$46</c:f>
            </c:strRef>
          </c:tx>
          <c:cat>
            <c:multiLvlStrRef>
              <c:f>КДР!$C$42:$F$43</c:f>
            </c:multiLvlStrRef>
          </c:cat>
          <c:val>
            <c:numRef>
              <c:f>КДР!$C$46:$F$46</c:f>
            </c:numRef>
          </c:val>
        </c:ser>
        <c:ser>
          <c:idx val="0"/>
          <c:order val="0"/>
          <c:tx>
            <c:strRef>
              <c:f>КДР!$K$44</c:f>
              <c:strCache>
                <c:ptCount val="1"/>
                <c:pt idx="0">
                  <c:v>4 "А"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КДР!$L$42:$O$43</c:f>
              <c:strCache>
                <c:ptCount val="4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  <c:pt idx="3">
                  <c:v>"2"</c:v>
                </c:pt>
              </c:strCache>
            </c:strRef>
          </c:cat>
          <c:val>
            <c:numRef>
              <c:f>КДР!$L$44:$O$44</c:f>
              <c:numCache>
                <c:formatCode>0%</c:formatCode>
                <c:ptCount val="4"/>
                <c:pt idx="0">
                  <c:v>0.26</c:v>
                </c:pt>
                <c:pt idx="1">
                  <c:v>0.37000000000000038</c:v>
                </c:pt>
                <c:pt idx="2">
                  <c:v>0.30000000000000032</c:v>
                </c:pt>
                <c:pt idx="3">
                  <c:v>7.0000000000000021E-2</c:v>
                </c:pt>
              </c:numCache>
            </c:numRef>
          </c:val>
        </c:ser>
        <c:ser>
          <c:idx val="1"/>
          <c:order val="1"/>
          <c:tx>
            <c:strRef>
              <c:f>КДР!$K$45</c:f>
              <c:strCache>
                <c:ptCount val="1"/>
                <c:pt idx="0">
                  <c:v>4 "Б"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КДР!$L$42:$O$43</c:f>
              <c:strCache>
                <c:ptCount val="4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  <c:pt idx="3">
                  <c:v>"2"</c:v>
                </c:pt>
              </c:strCache>
            </c:strRef>
          </c:cat>
          <c:val>
            <c:numRef>
              <c:f>КДР!$L$45:$O$45</c:f>
              <c:numCache>
                <c:formatCode>0%</c:formatCode>
                <c:ptCount val="4"/>
                <c:pt idx="0">
                  <c:v>0.14000000000000001</c:v>
                </c:pt>
                <c:pt idx="1">
                  <c:v>0.41000000000000031</c:v>
                </c:pt>
                <c:pt idx="2">
                  <c:v>0.23</c:v>
                </c:pt>
                <c:pt idx="3">
                  <c:v>0.23</c:v>
                </c:pt>
              </c:numCache>
            </c:numRef>
          </c:val>
        </c:ser>
        <c:ser>
          <c:idx val="2"/>
          <c:order val="2"/>
          <c:tx>
            <c:strRef>
              <c:f>КДР!$K$46</c:f>
              <c:strCache>
                <c:ptCount val="1"/>
                <c:pt idx="0">
                  <c:v>4 "В"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КДР!$L$42:$O$43</c:f>
              <c:strCache>
                <c:ptCount val="4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  <c:pt idx="3">
                  <c:v>"2"</c:v>
                </c:pt>
              </c:strCache>
            </c:strRef>
          </c:cat>
          <c:val>
            <c:numRef>
              <c:f>КДР!$L$46:$O$46</c:f>
              <c:numCache>
                <c:formatCode>0%</c:formatCode>
                <c:ptCount val="4"/>
                <c:pt idx="0">
                  <c:v>0.28000000000000008</c:v>
                </c:pt>
                <c:pt idx="1">
                  <c:v>0.4</c:v>
                </c:pt>
                <c:pt idx="2">
                  <c:v>0.24000000000000021</c:v>
                </c:pt>
                <c:pt idx="3">
                  <c:v>8.0000000000000043E-2</c:v>
                </c:pt>
              </c:numCache>
            </c:numRef>
          </c:val>
        </c:ser>
        <c:axId val="62058496"/>
        <c:axId val="62060032"/>
      </c:barChart>
      <c:catAx>
        <c:axId val="6205849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2060032"/>
        <c:crosses val="autoZero"/>
        <c:auto val="1"/>
        <c:lblAlgn val="ctr"/>
        <c:lblOffset val="100"/>
      </c:catAx>
      <c:valAx>
        <c:axId val="62060032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2058496"/>
        <c:crosses val="autoZero"/>
        <c:crossBetween val="between"/>
      </c:valAx>
    </c:plotArea>
    <c:legend>
      <c:legendPos val="tr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6794612479447828"/>
          <c:y val="1.8561484918793537E-2"/>
          <c:w val="0.30870433244070389"/>
          <c:h val="0.10595124565345806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0"/>
          <c:y val="0.21836030912802609"/>
          <c:w val="0.95914672604959228"/>
          <c:h val="0.68760759071782696"/>
        </c:manualLayout>
      </c:layout>
      <c:barChart>
        <c:barDir val="col"/>
        <c:grouping val="clustered"/>
        <c:ser>
          <c:idx val="0"/>
          <c:order val="0"/>
          <c:tx>
            <c:strRef>
              <c:f>КДР!$J$72</c:f>
              <c:strCache>
                <c:ptCount val="1"/>
                <c:pt idx="0">
                  <c:v>5 "А"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КДР!$K$71:$N$71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КДР!$K$72:$N$72</c:f>
              <c:numCache>
                <c:formatCode>0%</c:formatCode>
                <c:ptCount val="4"/>
                <c:pt idx="0">
                  <c:v>0.37000000000000038</c:v>
                </c:pt>
                <c:pt idx="1">
                  <c:v>0.40700000000000008</c:v>
                </c:pt>
                <c:pt idx="2">
                  <c:v>0.111</c:v>
                </c:pt>
                <c:pt idx="3">
                  <c:v>0.111</c:v>
                </c:pt>
              </c:numCache>
            </c:numRef>
          </c:val>
        </c:ser>
        <c:ser>
          <c:idx val="1"/>
          <c:order val="1"/>
          <c:tx>
            <c:strRef>
              <c:f>КДР!$J$73</c:f>
              <c:strCache>
                <c:ptCount val="1"/>
                <c:pt idx="0">
                  <c:v>5 "Б"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КДР!$K$71:$N$71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КДР!$K$73:$N$73</c:f>
              <c:numCache>
                <c:formatCode>0%</c:formatCode>
                <c:ptCount val="4"/>
                <c:pt idx="0">
                  <c:v>3.6999999999999998E-2</c:v>
                </c:pt>
                <c:pt idx="1">
                  <c:v>0.18500000000000028</c:v>
                </c:pt>
                <c:pt idx="2">
                  <c:v>0.62900000000000122</c:v>
                </c:pt>
                <c:pt idx="3">
                  <c:v>0.14800000000000021</c:v>
                </c:pt>
              </c:numCache>
            </c:numRef>
          </c:val>
        </c:ser>
        <c:axId val="61964288"/>
        <c:axId val="61965824"/>
      </c:barChart>
      <c:catAx>
        <c:axId val="61964288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1965824"/>
        <c:crosses val="autoZero"/>
        <c:auto val="1"/>
        <c:lblAlgn val="ctr"/>
        <c:lblOffset val="100"/>
      </c:catAx>
      <c:valAx>
        <c:axId val="61965824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1964288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74735485578528793"/>
          <c:y val="1.5873015873015879E-2"/>
          <c:w val="0.24304133293842642"/>
          <c:h val="9.248177311169431E-2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2.3848238482384879E-2"/>
          <c:y val="0.15922030579510926"/>
          <c:w val="0.96843462859825469"/>
          <c:h val="0.74674769820439313"/>
        </c:manualLayout>
      </c:layout>
      <c:barChart>
        <c:barDir val="col"/>
        <c:grouping val="clustered"/>
        <c:ser>
          <c:idx val="0"/>
          <c:order val="0"/>
          <c:tx>
            <c:strRef>
              <c:f>КДР!$J$95</c:f>
              <c:strCache>
                <c:ptCount val="1"/>
                <c:pt idx="0">
                  <c:v>6 "А"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КДР!$K$94:$N$94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КДР!$K$95:$N$95</c:f>
              <c:numCache>
                <c:formatCode>0%</c:formatCode>
                <c:ptCount val="4"/>
                <c:pt idx="0">
                  <c:v>0.36600000000000038</c:v>
                </c:pt>
                <c:pt idx="1">
                  <c:v>0.54500000000000004</c:v>
                </c:pt>
                <c:pt idx="2">
                  <c:v>0</c:v>
                </c:pt>
                <c:pt idx="3">
                  <c:v>9.0000000000000024E-2</c:v>
                </c:pt>
              </c:numCache>
            </c:numRef>
          </c:val>
        </c:ser>
        <c:ser>
          <c:idx val="1"/>
          <c:order val="1"/>
          <c:tx>
            <c:strRef>
              <c:f>КДР!$J$96</c:f>
              <c:strCache>
                <c:ptCount val="1"/>
                <c:pt idx="0">
                  <c:v>6 "Б"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КДР!$K$94:$N$94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КДР!$K$96:$N$96</c:f>
              <c:numCache>
                <c:formatCode>0%</c:formatCode>
                <c:ptCount val="4"/>
                <c:pt idx="0">
                  <c:v>0</c:v>
                </c:pt>
                <c:pt idx="1">
                  <c:v>0.76000000000000123</c:v>
                </c:pt>
                <c:pt idx="2">
                  <c:v>0.2</c:v>
                </c:pt>
                <c:pt idx="3">
                  <c:v>4.0000000000000022E-2</c:v>
                </c:pt>
              </c:numCache>
            </c:numRef>
          </c:val>
        </c:ser>
        <c:ser>
          <c:idx val="2"/>
          <c:order val="2"/>
          <c:tx>
            <c:strRef>
              <c:f>КДР!$J$97</c:f>
              <c:strCache>
                <c:ptCount val="1"/>
                <c:pt idx="0">
                  <c:v>6 "В"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КДР!$K$94:$N$94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КДР!$K$97:$N$97</c:f>
              <c:numCache>
                <c:formatCode>0%</c:formatCode>
                <c:ptCount val="4"/>
                <c:pt idx="0">
                  <c:v>0.192</c:v>
                </c:pt>
                <c:pt idx="1">
                  <c:v>0.5</c:v>
                </c:pt>
                <c:pt idx="2">
                  <c:v>0.30700000000000038</c:v>
                </c:pt>
                <c:pt idx="3">
                  <c:v>0</c:v>
                </c:pt>
              </c:numCache>
            </c:numRef>
          </c:val>
        </c:ser>
        <c:axId val="62074880"/>
        <c:axId val="62076416"/>
      </c:barChart>
      <c:catAx>
        <c:axId val="6207488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2076416"/>
        <c:crosses val="autoZero"/>
        <c:auto val="1"/>
        <c:lblAlgn val="ctr"/>
        <c:lblOffset val="100"/>
      </c:catAx>
      <c:valAx>
        <c:axId val="62076416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2074880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7299522437744066"/>
          <c:y val="2.7777777777777891E-2"/>
          <c:w val="0.25703962614429293"/>
          <c:h val="0.14929972295129806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2.3516835916622132E-2"/>
          <c:y val="0.13785606362460937"/>
          <c:w val="0.96340026176578253"/>
          <c:h val="0.766538557680291"/>
        </c:manualLayout>
      </c:layout>
      <c:barChart>
        <c:barDir val="col"/>
        <c:grouping val="clustered"/>
        <c:ser>
          <c:idx val="0"/>
          <c:order val="0"/>
          <c:tx>
            <c:strRef>
              <c:f>КДР!$L$128</c:f>
              <c:strCache>
                <c:ptCount val="1"/>
                <c:pt idx="0">
                  <c:v>7 "А"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КДР!$M$127:$P$127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КДР!$M$128:$P$128</c:f>
              <c:numCache>
                <c:formatCode>0%</c:formatCode>
                <c:ptCount val="4"/>
                <c:pt idx="0">
                  <c:v>0.25</c:v>
                </c:pt>
                <c:pt idx="1">
                  <c:v>0.4</c:v>
                </c:pt>
                <c:pt idx="2">
                  <c:v>0.30000000000000032</c:v>
                </c:pt>
                <c:pt idx="3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КДР!$L$129</c:f>
              <c:strCache>
                <c:ptCount val="1"/>
                <c:pt idx="0">
                  <c:v>7 "Б"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КДР!$M$127:$P$127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КДР!$M$129:$P$129</c:f>
              <c:numCache>
                <c:formatCode>0%</c:formatCode>
                <c:ptCount val="4"/>
                <c:pt idx="0">
                  <c:v>0.4</c:v>
                </c:pt>
                <c:pt idx="1">
                  <c:v>0.4</c:v>
                </c:pt>
                <c:pt idx="2">
                  <c:v>0.16</c:v>
                </c:pt>
                <c:pt idx="3">
                  <c:v>4.0000000000000022E-2</c:v>
                </c:pt>
              </c:numCache>
            </c:numRef>
          </c:val>
        </c:ser>
        <c:ser>
          <c:idx val="2"/>
          <c:order val="2"/>
          <c:tx>
            <c:strRef>
              <c:f>КДР!$L$130</c:f>
              <c:strCache>
                <c:ptCount val="1"/>
                <c:pt idx="0">
                  <c:v>7 "В"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КДР!$M$127:$P$127</c:f>
              <c:strCache>
                <c:ptCount val="4"/>
                <c:pt idx="0">
                  <c:v>«5»</c:v>
                </c:pt>
                <c:pt idx="1">
                  <c:v>«4»</c:v>
                </c:pt>
                <c:pt idx="2">
                  <c:v>«3»</c:v>
                </c:pt>
                <c:pt idx="3">
                  <c:v>«2»</c:v>
                </c:pt>
              </c:strCache>
            </c:strRef>
          </c:cat>
          <c:val>
            <c:numRef>
              <c:f>КДР!$M$130:$P$130</c:f>
              <c:numCache>
                <c:formatCode>0%</c:formatCode>
                <c:ptCount val="4"/>
                <c:pt idx="0">
                  <c:v>0.38000000000000062</c:v>
                </c:pt>
                <c:pt idx="1">
                  <c:v>0.29000000000000031</c:v>
                </c:pt>
                <c:pt idx="2">
                  <c:v>0.19</c:v>
                </c:pt>
                <c:pt idx="3">
                  <c:v>0.05</c:v>
                </c:pt>
              </c:numCache>
            </c:numRef>
          </c:val>
        </c:ser>
        <c:axId val="62124032"/>
        <c:axId val="62125568"/>
      </c:barChart>
      <c:catAx>
        <c:axId val="6212403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2125568"/>
        <c:crosses val="autoZero"/>
        <c:auto val="1"/>
        <c:lblAlgn val="ctr"/>
        <c:lblOffset val="100"/>
      </c:catAx>
      <c:valAx>
        <c:axId val="62125568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2124032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7218182200768466"/>
          <c:y val="2.1625192838825972E-2"/>
          <c:w val="0.26535441487772338"/>
          <c:h val="0.10181407555989952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2.3391812865497082E-2"/>
          <c:y val="0.14002430518103079"/>
          <c:w val="0.95784266201174662"/>
          <c:h val="0.6190195951533457"/>
        </c:manualLayout>
      </c:layout>
      <c:barChart>
        <c:barDir val="col"/>
        <c:grouping val="clustered"/>
        <c:ser>
          <c:idx val="0"/>
          <c:order val="0"/>
          <c:tx>
            <c:strRef>
              <c:f>КДР!$N$134</c:f>
              <c:strCache>
                <c:ptCount val="1"/>
                <c:pt idx="0">
                  <c:v>«5»</c:v>
                </c:pt>
              </c:strCache>
            </c:strRef>
          </c:tx>
          <c:dLbls>
            <c:dLbl>
              <c:idx val="2"/>
              <c:delete val="1"/>
            </c:dLbl>
            <c:showVal val="1"/>
          </c:dLbls>
          <c:cat>
            <c:multiLvlStrRef>
              <c:f>КДР!$L$135:$M$140</c:f>
              <c:multiLvlStrCache>
                <c:ptCount val="5"/>
                <c:lvl>
                  <c:pt idx="0">
                    <c:v>10 "А"</c:v>
                  </c:pt>
                  <c:pt idx="1">
                    <c:v>10 "Б"</c:v>
                  </c:pt>
                  <c:pt idx="3">
                    <c:v>10 "А"</c:v>
                  </c:pt>
                  <c:pt idx="4">
                    <c:v>10 "Б"</c:v>
                  </c:pt>
                </c:lvl>
                <c:lvl>
                  <c:pt idx="0">
                    <c:v>История</c:v>
                  </c:pt>
                  <c:pt idx="4">
                    <c:v>химия</c:v>
                  </c:pt>
                </c:lvl>
              </c:multiLvlStrCache>
            </c:multiLvlStrRef>
          </c:cat>
          <c:val>
            <c:numRef>
              <c:f>КДР!$N$135:$N$140</c:f>
              <c:numCache>
                <c:formatCode>0%</c:formatCode>
                <c:ptCount val="6"/>
                <c:pt idx="0">
                  <c:v>0</c:v>
                </c:pt>
                <c:pt idx="1">
                  <c:v>3.0000000000000002E-2</c:v>
                </c:pt>
                <c:pt idx="2" formatCode="General">
                  <c:v>0</c:v>
                </c:pt>
                <c:pt idx="3">
                  <c:v>0.1</c:v>
                </c:pt>
                <c:pt idx="4">
                  <c:v>4.0000000000000022E-2</c:v>
                </c:pt>
              </c:numCache>
            </c:numRef>
          </c:val>
        </c:ser>
        <c:ser>
          <c:idx val="1"/>
          <c:order val="1"/>
          <c:tx>
            <c:strRef>
              <c:f>КДР!$O$134</c:f>
              <c:strCache>
                <c:ptCount val="1"/>
                <c:pt idx="0">
                  <c:v>«4»</c:v>
                </c:pt>
              </c:strCache>
            </c:strRef>
          </c:tx>
          <c:dLbls>
            <c:dLbl>
              <c:idx val="2"/>
              <c:delete val="1"/>
            </c:dLbl>
            <c:showVal val="1"/>
          </c:dLbls>
          <c:cat>
            <c:multiLvlStrRef>
              <c:f>КДР!$L$135:$M$140</c:f>
              <c:multiLvlStrCache>
                <c:ptCount val="5"/>
                <c:lvl>
                  <c:pt idx="0">
                    <c:v>10 "А"</c:v>
                  </c:pt>
                  <c:pt idx="1">
                    <c:v>10 "Б"</c:v>
                  </c:pt>
                  <c:pt idx="3">
                    <c:v>10 "А"</c:v>
                  </c:pt>
                  <c:pt idx="4">
                    <c:v>10 "Б"</c:v>
                  </c:pt>
                </c:lvl>
                <c:lvl>
                  <c:pt idx="0">
                    <c:v>История</c:v>
                  </c:pt>
                  <c:pt idx="4">
                    <c:v>химия</c:v>
                  </c:pt>
                </c:lvl>
              </c:multiLvlStrCache>
            </c:multiLvlStrRef>
          </c:cat>
          <c:val>
            <c:numRef>
              <c:f>КДР!$O$135:$O$140</c:f>
              <c:numCache>
                <c:formatCode>0%</c:formatCode>
                <c:ptCount val="6"/>
                <c:pt idx="0">
                  <c:v>0.21000000000000021</c:v>
                </c:pt>
                <c:pt idx="1">
                  <c:v>0.35000000000000031</c:v>
                </c:pt>
                <c:pt idx="2" formatCode="General">
                  <c:v>0</c:v>
                </c:pt>
                <c:pt idx="3">
                  <c:v>0.52</c:v>
                </c:pt>
                <c:pt idx="4">
                  <c:v>0.76000000000000123</c:v>
                </c:pt>
              </c:numCache>
            </c:numRef>
          </c:val>
        </c:ser>
        <c:ser>
          <c:idx val="2"/>
          <c:order val="2"/>
          <c:tx>
            <c:strRef>
              <c:f>КДР!$P$134</c:f>
              <c:strCache>
                <c:ptCount val="1"/>
                <c:pt idx="0">
                  <c:v>«3»</c:v>
                </c:pt>
              </c:strCache>
            </c:strRef>
          </c:tx>
          <c:dLbls>
            <c:dLbl>
              <c:idx val="2"/>
              <c:delete val="1"/>
            </c:dLbl>
            <c:showVal val="1"/>
          </c:dLbls>
          <c:cat>
            <c:multiLvlStrRef>
              <c:f>КДР!$L$135:$M$140</c:f>
              <c:multiLvlStrCache>
                <c:ptCount val="5"/>
                <c:lvl>
                  <c:pt idx="0">
                    <c:v>10 "А"</c:v>
                  </c:pt>
                  <c:pt idx="1">
                    <c:v>10 "Б"</c:v>
                  </c:pt>
                  <c:pt idx="3">
                    <c:v>10 "А"</c:v>
                  </c:pt>
                  <c:pt idx="4">
                    <c:v>10 "Б"</c:v>
                  </c:pt>
                </c:lvl>
                <c:lvl>
                  <c:pt idx="0">
                    <c:v>История</c:v>
                  </c:pt>
                  <c:pt idx="4">
                    <c:v>химия</c:v>
                  </c:pt>
                </c:lvl>
              </c:multiLvlStrCache>
            </c:multiLvlStrRef>
          </c:cat>
          <c:val>
            <c:numRef>
              <c:f>КДР!$P$135:$P$140</c:f>
              <c:numCache>
                <c:formatCode>0%</c:formatCode>
                <c:ptCount val="6"/>
                <c:pt idx="0">
                  <c:v>0.62000000000000111</c:v>
                </c:pt>
                <c:pt idx="1">
                  <c:v>0.45</c:v>
                </c:pt>
                <c:pt idx="2" formatCode="General">
                  <c:v>0</c:v>
                </c:pt>
                <c:pt idx="3">
                  <c:v>0.24000000000000021</c:v>
                </c:pt>
                <c:pt idx="4">
                  <c:v>0.2</c:v>
                </c:pt>
              </c:numCache>
            </c:numRef>
          </c:val>
        </c:ser>
        <c:ser>
          <c:idx val="3"/>
          <c:order val="3"/>
          <c:tx>
            <c:strRef>
              <c:f>КДР!$Q$134</c:f>
              <c:strCache>
                <c:ptCount val="1"/>
                <c:pt idx="0">
                  <c:v>«2»</c:v>
                </c:pt>
              </c:strCache>
            </c:strRef>
          </c:tx>
          <c:dLbls>
            <c:dLbl>
              <c:idx val="2"/>
              <c:delete val="1"/>
            </c:dLbl>
            <c:showVal val="1"/>
          </c:dLbls>
          <c:cat>
            <c:multiLvlStrRef>
              <c:f>КДР!$L$135:$M$140</c:f>
              <c:multiLvlStrCache>
                <c:ptCount val="5"/>
                <c:lvl>
                  <c:pt idx="0">
                    <c:v>10 "А"</c:v>
                  </c:pt>
                  <c:pt idx="1">
                    <c:v>10 "Б"</c:v>
                  </c:pt>
                  <c:pt idx="3">
                    <c:v>10 "А"</c:v>
                  </c:pt>
                  <c:pt idx="4">
                    <c:v>10 "Б"</c:v>
                  </c:pt>
                </c:lvl>
                <c:lvl>
                  <c:pt idx="0">
                    <c:v>История</c:v>
                  </c:pt>
                  <c:pt idx="4">
                    <c:v>химия</c:v>
                  </c:pt>
                </c:lvl>
              </c:multiLvlStrCache>
            </c:multiLvlStrRef>
          </c:cat>
          <c:val>
            <c:numRef>
              <c:f>КДР!$Q$135:$Q$140</c:f>
              <c:numCache>
                <c:formatCode>0%</c:formatCode>
                <c:ptCount val="6"/>
                <c:pt idx="0">
                  <c:v>0.17</c:v>
                </c:pt>
                <c:pt idx="1">
                  <c:v>0.17</c:v>
                </c:pt>
                <c:pt idx="2" formatCode="General">
                  <c:v>0</c:v>
                </c:pt>
                <c:pt idx="3">
                  <c:v>0.14000000000000001</c:v>
                </c:pt>
                <c:pt idx="4">
                  <c:v>0</c:v>
                </c:pt>
              </c:numCache>
            </c:numRef>
          </c:val>
        </c:ser>
        <c:axId val="62182144"/>
        <c:axId val="62183680"/>
      </c:barChart>
      <c:catAx>
        <c:axId val="6218214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2183680"/>
        <c:crosses val="autoZero"/>
        <c:auto val="1"/>
        <c:lblAlgn val="ctr"/>
        <c:lblOffset val="100"/>
      </c:catAx>
      <c:valAx>
        <c:axId val="62183680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2182144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48575334781716878"/>
          <c:y val="2.1917808219178082E-2"/>
          <c:w val="0.50148748152892242"/>
          <c:h val="8.1576816596555565E-2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txPr>
    <a:bodyPr/>
    <a:lstStyle/>
    <a:p>
      <a:pPr>
        <a:defRPr b="1"/>
      </a:pPr>
      <a:endParaRPr lang="ru-RU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2.0541549953314659E-2"/>
          <c:y val="0.10942455183514964"/>
          <c:w val="0.96396920973113653"/>
          <c:h val="0.74457747396676854"/>
        </c:manualLayout>
      </c:layout>
      <c:barChart>
        <c:barDir val="col"/>
        <c:grouping val="clustered"/>
        <c:ser>
          <c:idx val="0"/>
          <c:order val="0"/>
          <c:tx>
            <c:strRef>
              <c:f>КДР!$M$143</c:f>
              <c:strCache>
                <c:ptCount val="1"/>
                <c:pt idx="0">
                  <c:v>«5»</c:v>
                </c:pt>
              </c:strCache>
            </c:strRef>
          </c:tx>
          <c:dLbls>
            <c:dLbl>
              <c:idx val="1"/>
              <c:delete val="1"/>
            </c:dLbl>
            <c:dLbl>
              <c:idx val="3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КДР!$L$144:$L$150</c:f>
              <c:strCache>
                <c:ptCount val="7"/>
                <c:pt idx="0">
                  <c:v>География</c:v>
                </c:pt>
                <c:pt idx="2">
                  <c:v>Английский язык</c:v>
                </c:pt>
                <c:pt idx="4">
                  <c:v>Обществознание</c:v>
                </c:pt>
                <c:pt idx="6">
                  <c:v>Физика</c:v>
                </c:pt>
              </c:strCache>
            </c:strRef>
          </c:cat>
          <c:val>
            <c:numRef>
              <c:f>КДР!$M$144:$M$150</c:f>
              <c:numCache>
                <c:formatCode>General</c:formatCode>
                <c:ptCount val="7"/>
                <c:pt idx="0" formatCode="0%">
                  <c:v>0.16</c:v>
                </c:pt>
                <c:pt idx="1">
                  <c:v>0</c:v>
                </c:pt>
                <c:pt idx="2" formatCode="0%">
                  <c:v>0</c:v>
                </c:pt>
                <c:pt idx="3">
                  <c:v>0</c:v>
                </c:pt>
                <c:pt idx="4" formatCode="0%">
                  <c:v>0</c:v>
                </c:pt>
                <c:pt idx="5">
                  <c:v>0</c:v>
                </c:pt>
                <c:pt idx="6" formatCode="0%">
                  <c:v>0</c:v>
                </c:pt>
              </c:numCache>
            </c:numRef>
          </c:val>
        </c:ser>
        <c:ser>
          <c:idx val="1"/>
          <c:order val="1"/>
          <c:tx>
            <c:strRef>
              <c:f>КДР!$N$143</c:f>
              <c:strCache>
                <c:ptCount val="1"/>
                <c:pt idx="0">
                  <c:v>«4»</c:v>
                </c:pt>
              </c:strCache>
            </c:strRef>
          </c:tx>
          <c:dLbls>
            <c:dLbl>
              <c:idx val="1"/>
              <c:delete val="1"/>
            </c:dLbl>
            <c:dLbl>
              <c:idx val="3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КДР!$L$144:$L$150</c:f>
              <c:strCache>
                <c:ptCount val="7"/>
                <c:pt idx="0">
                  <c:v>География</c:v>
                </c:pt>
                <c:pt idx="2">
                  <c:v>Английский язык</c:v>
                </c:pt>
                <c:pt idx="4">
                  <c:v>Обществознание</c:v>
                </c:pt>
                <c:pt idx="6">
                  <c:v>Физика</c:v>
                </c:pt>
              </c:strCache>
            </c:strRef>
          </c:cat>
          <c:val>
            <c:numRef>
              <c:f>КДР!$N$144:$N$150</c:f>
              <c:numCache>
                <c:formatCode>General</c:formatCode>
                <c:ptCount val="7"/>
                <c:pt idx="0" formatCode="0%">
                  <c:v>8.0000000000000043E-2</c:v>
                </c:pt>
                <c:pt idx="1">
                  <c:v>0</c:v>
                </c:pt>
                <c:pt idx="2" formatCode="0%">
                  <c:v>0.35000000000000031</c:v>
                </c:pt>
                <c:pt idx="3">
                  <c:v>0</c:v>
                </c:pt>
                <c:pt idx="4" formatCode="0%">
                  <c:v>0.32000000000000062</c:v>
                </c:pt>
                <c:pt idx="5">
                  <c:v>0</c:v>
                </c:pt>
                <c:pt idx="6" formatCode="0%">
                  <c:v>0</c:v>
                </c:pt>
              </c:numCache>
            </c:numRef>
          </c:val>
        </c:ser>
        <c:ser>
          <c:idx val="2"/>
          <c:order val="2"/>
          <c:tx>
            <c:strRef>
              <c:f>КДР!$O$143</c:f>
              <c:strCache>
                <c:ptCount val="1"/>
                <c:pt idx="0">
                  <c:v>«3»</c:v>
                </c:pt>
              </c:strCache>
            </c:strRef>
          </c:tx>
          <c:dLbls>
            <c:dLbl>
              <c:idx val="1"/>
              <c:delete val="1"/>
            </c:dLbl>
            <c:dLbl>
              <c:idx val="3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КДР!$L$144:$L$150</c:f>
              <c:strCache>
                <c:ptCount val="7"/>
                <c:pt idx="0">
                  <c:v>География</c:v>
                </c:pt>
                <c:pt idx="2">
                  <c:v>Английский язык</c:v>
                </c:pt>
                <c:pt idx="4">
                  <c:v>Обществознание</c:v>
                </c:pt>
                <c:pt idx="6">
                  <c:v>Физика</c:v>
                </c:pt>
              </c:strCache>
            </c:strRef>
          </c:cat>
          <c:val>
            <c:numRef>
              <c:f>КДР!$O$144:$O$150</c:f>
              <c:numCache>
                <c:formatCode>General</c:formatCode>
                <c:ptCount val="7"/>
                <c:pt idx="0" formatCode="0%">
                  <c:v>0.68</c:v>
                </c:pt>
                <c:pt idx="1">
                  <c:v>0</c:v>
                </c:pt>
                <c:pt idx="2" formatCode="0%">
                  <c:v>0.61000000000000065</c:v>
                </c:pt>
                <c:pt idx="3">
                  <c:v>0</c:v>
                </c:pt>
                <c:pt idx="4" formatCode="0%">
                  <c:v>0.52</c:v>
                </c:pt>
                <c:pt idx="5">
                  <c:v>0</c:v>
                </c:pt>
                <c:pt idx="6" formatCode="0%">
                  <c:v>0.78</c:v>
                </c:pt>
              </c:numCache>
            </c:numRef>
          </c:val>
        </c:ser>
        <c:ser>
          <c:idx val="3"/>
          <c:order val="3"/>
          <c:tx>
            <c:strRef>
              <c:f>КДР!$P$143</c:f>
              <c:strCache>
                <c:ptCount val="1"/>
                <c:pt idx="0">
                  <c:v>«2»</c:v>
                </c:pt>
              </c:strCache>
            </c:strRef>
          </c:tx>
          <c:dLbls>
            <c:dLbl>
              <c:idx val="1"/>
              <c:delete val="1"/>
            </c:dLbl>
            <c:dLbl>
              <c:idx val="3"/>
              <c:delete val="1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КДР!$L$144:$L$150</c:f>
              <c:strCache>
                <c:ptCount val="7"/>
                <c:pt idx="0">
                  <c:v>География</c:v>
                </c:pt>
                <c:pt idx="2">
                  <c:v>Английский язык</c:v>
                </c:pt>
                <c:pt idx="4">
                  <c:v>Обществознание</c:v>
                </c:pt>
                <c:pt idx="6">
                  <c:v>Физика</c:v>
                </c:pt>
              </c:strCache>
            </c:strRef>
          </c:cat>
          <c:val>
            <c:numRef>
              <c:f>КДР!$P$144:$P$150</c:f>
              <c:numCache>
                <c:formatCode>General</c:formatCode>
                <c:ptCount val="7"/>
                <c:pt idx="0" formatCode="0%">
                  <c:v>8.0000000000000043E-2</c:v>
                </c:pt>
                <c:pt idx="1">
                  <c:v>0</c:v>
                </c:pt>
                <c:pt idx="2" formatCode="0%">
                  <c:v>4.0000000000000022E-2</c:v>
                </c:pt>
                <c:pt idx="3">
                  <c:v>0</c:v>
                </c:pt>
                <c:pt idx="4" formatCode="0%">
                  <c:v>0.12000000000000002</c:v>
                </c:pt>
                <c:pt idx="5">
                  <c:v>0</c:v>
                </c:pt>
                <c:pt idx="6" formatCode="0%">
                  <c:v>0.22</c:v>
                </c:pt>
              </c:numCache>
            </c:numRef>
          </c:val>
        </c:ser>
        <c:axId val="62257408"/>
        <c:axId val="62353408"/>
      </c:barChart>
      <c:catAx>
        <c:axId val="62257408"/>
        <c:scaling>
          <c:orientation val="minMax"/>
        </c:scaling>
        <c:axPos val="b"/>
        <c:tickLblPos val="nextTo"/>
        <c:txPr>
          <a:bodyPr rot="60000"/>
          <a:lstStyle/>
          <a:p>
            <a:pPr>
              <a:defRPr sz="1400"/>
            </a:pPr>
            <a:endParaRPr lang="ru-RU"/>
          </a:p>
        </c:txPr>
        <c:crossAx val="62353408"/>
        <c:crosses val="autoZero"/>
        <c:auto val="1"/>
        <c:lblAlgn val="ctr"/>
        <c:lblOffset val="100"/>
      </c:catAx>
      <c:valAx>
        <c:axId val="62353408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2257408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56807751972179943"/>
          <c:y val="2.2038567493113049E-2"/>
          <c:w val="0.42071799848548341"/>
          <c:h val="5.9341210435699884E-2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5566781680379864E-2"/>
          <c:y val="0.11570761988084811"/>
          <c:w val="0.93157250287534155"/>
          <c:h val="0.77077948589759748"/>
        </c:manualLayout>
      </c:layout>
      <c:barChart>
        <c:barDir val="col"/>
        <c:grouping val="clustered"/>
        <c:ser>
          <c:idx val="0"/>
          <c:order val="0"/>
          <c:tx>
            <c:strRef>
              <c:f>'общие данные'!$C$58</c:f>
              <c:strCache>
                <c:ptCount val="1"/>
                <c:pt idx="0">
                  <c:v>отличников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'общие данные'!$B$59:$B$65</c:f>
              <c:strCache>
                <c:ptCount val="7"/>
                <c:pt idx="0">
                  <c:v>3-е классы</c:v>
                </c:pt>
                <c:pt idx="1">
                  <c:v>4-е классы</c:v>
                </c:pt>
                <c:pt idx="2">
                  <c:v>5-е классы</c:v>
                </c:pt>
                <c:pt idx="3">
                  <c:v>6-е классы</c:v>
                </c:pt>
                <c:pt idx="4">
                  <c:v>7-е классы</c:v>
                </c:pt>
                <c:pt idx="5">
                  <c:v>8-у классы</c:v>
                </c:pt>
                <c:pt idx="6">
                  <c:v>9-е классы</c:v>
                </c:pt>
              </c:strCache>
            </c:strRef>
          </c:cat>
          <c:val>
            <c:numRef>
              <c:f>'общие данные'!$C$59:$C$65</c:f>
              <c:numCache>
                <c:formatCode>General</c:formatCode>
                <c:ptCount val="7"/>
                <c:pt idx="0">
                  <c:v>2</c:v>
                </c:pt>
                <c:pt idx="1">
                  <c:v>6</c:v>
                </c:pt>
                <c:pt idx="2">
                  <c:v>1</c:v>
                </c:pt>
                <c:pt idx="3">
                  <c:v>1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</c:numCache>
            </c:numRef>
          </c:val>
        </c:ser>
        <c:ser>
          <c:idx val="1"/>
          <c:order val="1"/>
          <c:tx>
            <c:strRef>
              <c:f>'общие данные'!$D$58</c:f>
              <c:strCache>
                <c:ptCount val="1"/>
                <c:pt idx="0">
                  <c:v>хорошистов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'общие данные'!$B$59:$B$65</c:f>
              <c:strCache>
                <c:ptCount val="7"/>
                <c:pt idx="0">
                  <c:v>3-е классы</c:v>
                </c:pt>
                <c:pt idx="1">
                  <c:v>4-е классы</c:v>
                </c:pt>
                <c:pt idx="2">
                  <c:v>5-е классы</c:v>
                </c:pt>
                <c:pt idx="3">
                  <c:v>6-е классы</c:v>
                </c:pt>
                <c:pt idx="4">
                  <c:v>7-е классы</c:v>
                </c:pt>
                <c:pt idx="5">
                  <c:v>8-у классы</c:v>
                </c:pt>
                <c:pt idx="6">
                  <c:v>9-е классы</c:v>
                </c:pt>
              </c:strCache>
            </c:strRef>
          </c:cat>
          <c:val>
            <c:numRef>
              <c:f>'общие данные'!$D$59:$D$65</c:f>
              <c:numCache>
                <c:formatCode>General</c:formatCode>
                <c:ptCount val="7"/>
                <c:pt idx="0">
                  <c:v>33</c:v>
                </c:pt>
                <c:pt idx="1">
                  <c:v>35</c:v>
                </c:pt>
                <c:pt idx="2">
                  <c:v>17</c:v>
                </c:pt>
                <c:pt idx="3">
                  <c:v>16</c:v>
                </c:pt>
                <c:pt idx="4">
                  <c:v>22</c:v>
                </c:pt>
                <c:pt idx="5">
                  <c:v>20</c:v>
                </c:pt>
                <c:pt idx="6">
                  <c:v>18</c:v>
                </c:pt>
              </c:numCache>
            </c:numRef>
          </c:val>
        </c:ser>
        <c:ser>
          <c:idx val="2"/>
          <c:order val="2"/>
          <c:tx>
            <c:strRef>
              <c:f>'общие данные'!$E$58</c:f>
              <c:strCache>
                <c:ptCount val="1"/>
                <c:pt idx="0">
                  <c:v>неуспевающих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'общие данные'!$B$59:$B$65</c:f>
              <c:strCache>
                <c:ptCount val="7"/>
                <c:pt idx="0">
                  <c:v>3-е классы</c:v>
                </c:pt>
                <c:pt idx="1">
                  <c:v>4-е классы</c:v>
                </c:pt>
                <c:pt idx="2">
                  <c:v>5-е классы</c:v>
                </c:pt>
                <c:pt idx="3">
                  <c:v>6-е классы</c:v>
                </c:pt>
                <c:pt idx="4">
                  <c:v>7-е классы</c:v>
                </c:pt>
                <c:pt idx="5">
                  <c:v>8-у классы</c:v>
                </c:pt>
                <c:pt idx="6">
                  <c:v>9-е классы</c:v>
                </c:pt>
              </c:strCache>
            </c:strRef>
          </c:cat>
          <c:val>
            <c:numRef>
              <c:f>'общие данные'!$E$59:$E$65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0</c:v>
                </c:pt>
                <c:pt idx="5">
                  <c:v>6</c:v>
                </c:pt>
                <c:pt idx="6">
                  <c:v>10</c:v>
                </c:pt>
              </c:numCache>
            </c:numRef>
          </c:val>
        </c:ser>
        <c:axId val="61076224"/>
        <c:axId val="61077760"/>
      </c:barChart>
      <c:catAx>
        <c:axId val="6107622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1077760"/>
        <c:crosses val="autoZero"/>
        <c:auto val="1"/>
        <c:lblAlgn val="ctr"/>
        <c:lblOffset val="100"/>
      </c:catAx>
      <c:valAx>
        <c:axId val="61077760"/>
        <c:scaling>
          <c:orientation val="minMax"/>
        </c:scaling>
        <c:axPos val="l"/>
        <c:majorGridlines/>
        <c:numFmt formatCode="General" sourceLinked="1"/>
        <c:tickLblPos val="nextTo"/>
        <c:crossAx val="61076224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49359771180168982"/>
          <c:y val="1.5873015873015879E-2"/>
          <c:w val="0.49624140758865781"/>
          <c:h val="9.9040119985001895E-2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2.134885977680738E-2"/>
          <c:y val="0.21277152436482352"/>
          <c:w val="0.95972828723920511"/>
          <c:h val="0.67244587715126314"/>
        </c:manualLayout>
      </c:layout>
      <c:barChart>
        <c:barDir val="col"/>
        <c:grouping val="clustered"/>
        <c:ser>
          <c:idx val="0"/>
          <c:order val="0"/>
          <c:tx>
            <c:strRef>
              <c:f>'общие данные'!$C$124:$C$126</c:f>
              <c:strCache>
                <c:ptCount val="1"/>
                <c:pt idx="0">
                  <c:v>По итогам 2009-2010 учебного года 4 «А»  Пименова С.Б.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'общие данные'!$B$127:$B$129</c:f>
              <c:strCache>
                <c:ptCount val="3"/>
                <c:pt idx="0">
                  <c:v>Качество</c:v>
                </c:pt>
                <c:pt idx="1">
                  <c:v>Успеваемость</c:v>
                </c:pt>
                <c:pt idx="2">
                  <c:v>Обученность </c:v>
                </c:pt>
              </c:strCache>
            </c:strRef>
          </c:cat>
          <c:val>
            <c:numRef>
              <c:f>'общие данные'!$C$127:$C$129</c:f>
              <c:numCache>
                <c:formatCode>0%</c:formatCode>
                <c:ptCount val="3"/>
                <c:pt idx="0">
                  <c:v>0.52</c:v>
                </c:pt>
                <c:pt idx="1">
                  <c:v>1</c:v>
                </c:pt>
                <c:pt idx="2">
                  <c:v>0.52</c:v>
                </c:pt>
              </c:numCache>
            </c:numRef>
          </c:val>
        </c:ser>
        <c:ser>
          <c:idx val="1"/>
          <c:order val="1"/>
          <c:tx>
            <c:strRef>
              <c:f>'общие данные'!$D$124:$D$126</c:f>
              <c:strCache>
                <c:ptCount val="1"/>
                <c:pt idx="0">
                  <c:v>1 четверть 2010-2011 года 5 «А» Старченко Е.В.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'общие данные'!$B$127:$B$129</c:f>
              <c:strCache>
                <c:ptCount val="3"/>
                <c:pt idx="0">
                  <c:v>Качество</c:v>
                </c:pt>
                <c:pt idx="1">
                  <c:v>Успеваемость</c:v>
                </c:pt>
                <c:pt idx="2">
                  <c:v>Обученность </c:v>
                </c:pt>
              </c:strCache>
            </c:strRef>
          </c:cat>
          <c:val>
            <c:numRef>
              <c:f>'общие данные'!$D$127:$D$129</c:f>
              <c:numCache>
                <c:formatCode>0%</c:formatCode>
                <c:ptCount val="3"/>
                <c:pt idx="0">
                  <c:v>0.29000000000000026</c:v>
                </c:pt>
                <c:pt idx="1">
                  <c:v>1</c:v>
                </c:pt>
                <c:pt idx="2">
                  <c:v>0.45</c:v>
                </c:pt>
              </c:numCache>
            </c:numRef>
          </c:val>
        </c:ser>
        <c:axId val="61507840"/>
        <c:axId val="61517824"/>
      </c:barChart>
      <c:catAx>
        <c:axId val="6150784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1517824"/>
        <c:crosses val="autoZero"/>
        <c:auto val="1"/>
        <c:lblAlgn val="ctr"/>
        <c:lblOffset val="100"/>
      </c:catAx>
      <c:valAx>
        <c:axId val="61517824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1507840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2.6163075740293792E-2"/>
          <c:y val="1.3227513227513242E-2"/>
          <c:w val="0.96583374819613454"/>
          <c:h val="0.20182643836187159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1.8163680704783625E-2"/>
          <c:y val="0.18231804357788636"/>
          <c:w val="0.95335963248407396"/>
          <c:h val="0.71635483064616989"/>
        </c:manualLayout>
      </c:layout>
      <c:barChart>
        <c:barDir val="col"/>
        <c:grouping val="clustered"/>
        <c:ser>
          <c:idx val="0"/>
          <c:order val="0"/>
          <c:tx>
            <c:strRef>
              <c:f>'общие данные'!$C$131:$C$133</c:f>
              <c:strCache>
                <c:ptCount val="1"/>
                <c:pt idx="0">
                  <c:v>По итогам 2009-2010 учебного года 4 «Б» Земляная Л.А.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'общие данные'!$B$134:$B$136</c:f>
              <c:strCache>
                <c:ptCount val="3"/>
                <c:pt idx="0">
                  <c:v>Качество</c:v>
                </c:pt>
                <c:pt idx="1">
                  <c:v>Успеваемость</c:v>
                </c:pt>
                <c:pt idx="2">
                  <c:v>Обученность </c:v>
                </c:pt>
              </c:strCache>
            </c:strRef>
          </c:cat>
          <c:val>
            <c:numRef>
              <c:f>'общие данные'!$C$134:$C$136</c:f>
              <c:numCache>
                <c:formatCode>0%</c:formatCode>
                <c:ptCount val="3"/>
                <c:pt idx="0">
                  <c:v>0.41000000000000025</c:v>
                </c:pt>
                <c:pt idx="1">
                  <c:v>1</c:v>
                </c:pt>
                <c:pt idx="2">
                  <c:v>0.5</c:v>
                </c:pt>
              </c:numCache>
            </c:numRef>
          </c:val>
        </c:ser>
        <c:ser>
          <c:idx val="1"/>
          <c:order val="1"/>
          <c:tx>
            <c:strRef>
              <c:f>'общие данные'!$D$131:$D$133</c:f>
              <c:strCache>
                <c:ptCount val="1"/>
                <c:pt idx="0">
                  <c:v>1 четверть 2010-2011 года 5 «Б» Земляная Л.А.</c:v>
                </c:pt>
              </c:strCache>
            </c:strRef>
          </c:tx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</c:dLbls>
          <c:cat>
            <c:strRef>
              <c:f>'общие данные'!$B$134:$B$136</c:f>
              <c:strCache>
                <c:ptCount val="3"/>
                <c:pt idx="0">
                  <c:v>Качество</c:v>
                </c:pt>
                <c:pt idx="1">
                  <c:v>Успеваемость</c:v>
                </c:pt>
                <c:pt idx="2">
                  <c:v>Обученность </c:v>
                </c:pt>
              </c:strCache>
            </c:strRef>
          </c:cat>
          <c:val>
            <c:numRef>
              <c:f>'общие данные'!$D$134:$D$136</c:f>
              <c:numCache>
                <c:formatCode>0%</c:formatCode>
                <c:ptCount val="3"/>
                <c:pt idx="0">
                  <c:v>0.36000000000000026</c:v>
                </c:pt>
                <c:pt idx="1">
                  <c:v>1</c:v>
                </c:pt>
                <c:pt idx="2">
                  <c:v>0.46</c:v>
                </c:pt>
              </c:numCache>
            </c:numRef>
          </c:val>
        </c:ser>
        <c:axId val="61555840"/>
        <c:axId val="61557376"/>
      </c:barChart>
      <c:catAx>
        <c:axId val="6155584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1557376"/>
        <c:crosses val="autoZero"/>
        <c:auto val="1"/>
        <c:lblAlgn val="ctr"/>
        <c:lblOffset val="100"/>
      </c:catAx>
      <c:valAx>
        <c:axId val="61557376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1555840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"/>
          <c:y val="1.2480452205109202E-2"/>
          <c:w val="0.99049789837856961"/>
          <c:h val="0.12047010358447759"/>
        </c:manualLayout>
      </c:layout>
      <c:txPr>
        <a:bodyPr/>
        <a:lstStyle/>
        <a:p>
          <a:pPr>
            <a:defRPr sz="1600"/>
          </a:pPr>
          <a:endParaRPr lang="ru-RU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ИТОГО количество учащихся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5141058891770642"/>
          <c:y val="0.2162875291531324"/>
          <c:w val="0.57211291645275919"/>
          <c:h val="0.75577513863151324"/>
        </c:manualLayout>
      </c:layout>
      <c:doughnutChart>
        <c:varyColors val="1"/>
        <c:ser>
          <c:idx val="0"/>
          <c:order val="0"/>
          <c:tx>
            <c:strRef>
              <c:f>'общие данные'!$B$85</c:f>
              <c:strCache>
                <c:ptCount val="1"/>
                <c:pt idx="0">
                  <c:v>ИТОГО</c:v>
                </c:pt>
              </c:strCache>
            </c:strRef>
          </c:tx>
          <c:dLbls>
            <c:dLbl>
              <c:idx val="0"/>
              <c:layout>
                <c:manualLayout>
                  <c:x val="5.3908355795148251E-3"/>
                  <c:y val="-3.0864197530864014E-3"/>
                </c:manualLayout>
              </c:layout>
              <c:showVal val="1"/>
            </c:dLbl>
            <c:dLbl>
              <c:idx val="1"/>
              <c:layout>
                <c:manualLayout>
                  <c:x val="1.6172506738544475E-2"/>
                  <c:y val="9.2590162340818825E-3"/>
                </c:manualLayout>
              </c:layout>
              <c:showVal val="1"/>
            </c:dLbl>
            <c:dLbl>
              <c:idx val="2"/>
              <c:layout>
                <c:manualLayout>
                  <c:x val="-5.3908355795148251E-3"/>
                  <c:y val="6.1725964809954334E-3"/>
                </c:manualLayout>
              </c:layout>
              <c:showVal val="1"/>
            </c:dLbl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Val val="1"/>
            <c:showLeaderLines val="1"/>
          </c:dLbls>
          <c:cat>
            <c:strRef>
              <c:f>'общие данные'!$C$84:$E$84</c:f>
              <c:strCache>
                <c:ptCount val="3"/>
                <c:pt idx="0">
                  <c:v>отличников</c:v>
                </c:pt>
                <c:pt idx="1">
                  <c:v>хорошистов</c:v>
                </c:pt>
                <c:pt idx="2">
                  <c:v>неуспевающих</c:v>
                </c:pt>
              </c:strCache>
            </c:strRef>
          </c:cat>
          <c:val>
            <c:numRef>
              <c:f>'общие данные'!$C$85:$E$85</c:f>
              <c:numCache>
                <c:formatCode>General</c:formatCode>
                <c:ptCount val="3"/>
                <c:pt idx="0">
                  <c:v>15</c:v>
                </c:pt>
                <c:pt idx="1">
                  <c:v>161</c:v>
                </c:pt>
                <c:pt idx="2">
                  <c:v>20</c:v>
                </c:pt>
              </c:numCache>
            </c:numRef>
          </c:val>
        </c:ser>
        <c:firstSliceAng val="0"/>
        <c:holeSize val="50"/>
      </c:doughnutChart>
    </c:plotArea>
    <c:legend>
      <c:legendPos val="tr"/>
      <c:layout/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2.3516835916622132E-2"/>
          <c:y val="0.11108870367987971"/>
          <c:w val="0.93317043814205214"/>
          <c:h val="0.77131110902490196"/>
        </c:manualLayout>
      </c:layout>
      <c:barChart>
        <c:barDir val="col"/>
        <c:grouping val="clustered"/>
        <c:ser>
          <c:idx val="0"/>
          <c:order val="0"/>
          <c:tx>
            <c:strRef>
              <c:f>'общие данные'!$K$58</c:f>
              <c:strCache>
                <c:ptCount val="1"/>
                <c:pt idx="0">
                  <c:v>отличников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'общие данные'!$J$59:$J$65</c:f>
              <c:strCache>
                <c:ptCount val="7"/>
                <c:pt idx="0">
                  <c:v>3-е классы</c:v>
                </c:pt>
                <c:pt idx="1">
                  <c:v>4-е классы</c:v>
                </c:pt>
                <c:pt idx="2">
                  <c:v>5-е классы</c:v>
                </c:pt>
                <c:pt idx="3">
                  <c:v>6-е классы</c:v>
                </c:pt>
                <c:pt idx="4">
                  <c:v>7-е классы</c:v>
                </c:pt>
                <c:pt idx="5">
                  <c:v>8-у классы</c:v>
                </c:pt>
                <c:pt idx="6">
                  <c:v>9-е классы</c:v>
                </c:pt>
              </c:strCache>
            </c:strRef>
          </c:cat>
          <c:val>
            <c:numRef>
              <c:f>'общие данные'!$K$59:$K$65</c:f>
              <c:numCache>
                <c:formatCode>0%</c:formatCode>
                <c:ptCount val="7"/>
                <c:pt idx="0">
                  <c:v>2.5999999999999999E-2</c:v>
                </c:pt>
                <c:pt idx="1">
                  <c:v>7.0000000000000021E-2</c:v>
                </c:pt>
                <c:pt idx="2">
                  <c:v>1.7999999999999999E-2</c:v>
                </c:pt>
                <c:pt idx="3">
                  <c:v>1.2E-2</c:v>
                </c:pt>
                <c:pt idx="4">
                  <c:v>0</c:v>
                </c:pt>
                <c:pt idx="5">
                  <c:v>1.9000000000000006E-2</c:v>
                </c:pt>
                <c:pt idx="6">
                  <c:v>3.0000000000000002E-2</c:v>
                </c:pt>
              </c:numCache>
            </c:numRef>
          </c:val>
        </c:ser>
        <c:ser>
          <c:idx val="1"/>
          <c:order val="1"/>
          <c:tx>
            <c:strRef>
              <c:f>'общие данные'!$L$58</c:f>
              <c:strCache>
                <c:ptCount val="1"/>
                <c:pt idx="0">
                  <c:v>хорошистов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'общие данные'!$J$59:$J$65</c:f>
              <c:strCache>
                <c:ptCount val="7"/>
                <c:pt idx="0">
                  <c:v>3-е классы</c:v>
                </c:pt>
                <c:pt idx="1">
                  <c:v>4-е классы</c:v>
                </c:pt>
                <c:pt idx="2">
                  <c:v>5-е классы</c:v>
                </c:pt>
                <c:pt idx="3">
                  <c:v>6-е классы</c:v>
                </c:pt>
                <c:pt idx="4">
                  <c:v>7-е классы</c:v>
                </c:pt>
                <c:pt idx="5">
                  <c:v>8-у классы</c:v>
                </c:pt>
                <c:pt idx="6">
                  <c:v>9-е классы</c:v>
                </c:pt>
              </c:strCache>
            </c:strRef>
          </c:cat>
          <c:val>
            <c:numRef>
              <c:f>'общие данные'!$L$59:$L$65</c:f>
              <c:numCache>
                <c:formatCode>0%</c:formatCode>
                <c:ptCount val="7"/>
                <c:pt idx="0">
                  <c:v>0.4300000000000001</c:v>
                </c:pt>
                <c:pt idx="1">
                  <c:v>0.4200000000000001</c:v>
                </c:pt>
                <c:pt idx="2">
                  <c:v>0.3000000000000001</c:v>
                </c:pt>
                <c:pt idx="3">
                  <c:v>0.19700000000000001</c:v>
                </c:pt>
                <c:pt idx="4">
                  <c:v>0.31000000000000011</c:v>
                </c:pt>
                <c:pt idx="5">
                  <c:v>0.19800000000000001</c:v>
                </c:pt>
                <c:pt idx="6">
                  <c:v>0.18000000000000005</c:v>
                </c:pt>
              </c:numCache>
            </c:numRef>
          </c:val>
        </c:ser>
        <c:ser>
          <c:idx val="2"/>
          <c:order val="2"/>
          <c:tx>
            <c:strRef>
              <c:f>'общие данные'!$M$58</c:f>
              <c:strCache>
                <c:ptCount val="1"/>
                <c:pt idx="0">
                  <c:v>неуспевающих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'общие данные'!$J$59:$J$65</c:f>
              <c:strCache>
                <c:ptCount val="7"/>
                <c:pt idx="0">
                  <c:v>3-е классы</c:v>
                </c:pt>
                <c:pt idx="1">
                  <c:v>4-е классы</c:v>
                </c:pt>
                <c:pt idx="2">
                  <c:v>5-е классы</c:v>
                </c:pt>
                <c:pt idx="3">
                  <c:v>6-е классы</c:v>
                </c:pt>
                <c:pt idx="4">
                  <c:v>7-е классы</c:v>
                </c:pt>
                <c:pt idx="5">
                  <c:v>8-у классы</c:v>
                </c:pt>
                <c:pt idx="6">
                  <c:v>9-е классы</c:v>
                </c:pt>
              </c:strCache>
            </c:strRef>
          </c:cat>
          <c:val>
            <c:numRef>
              <c:f>'общие данные'!$M$59:$M$65</c:f>
              <c:numCache>
                <c:formatCode>0%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4.9000000000000016E-2</c:v>
                </c:pt>
                <c:pt idx="4">
                  <c:v>0</c:v>
                </c:pt>
                <c:pt idx="5">
                  <c:v>5.9000000000000011E-2</c:v>
                </c:pt>
                <c:pt idx="6">
                  <c:v>0.1</c:v>
                </c:pt>
              </c:numCache>
            </c:numRef>
          </c:val>
        </c:ser>
        <c:axId val="61687296"/>
        <c:axId val="61688832"/>
      </c:barChart>
      <c:catAx>
        <c:axId val="6168729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61688832"/>
        <c:crosses val="autoZero"/>
        <c:auto val="1"/>
        <c:lblAlgn val="ctr"/>
        <c:lblOffset val="100"/>
      </c:catAx>
      <c:valAx>
        <c:axId val="61688832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1687296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45464766946468732"/>
          <c:y val="1.5873015873015879E-2"/>
          <c:w val="0.53519144992565959"/>
          <c:h val="8.3167104111985996E-2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ИТОГО в % соотношении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'общие данные'!$J$70</c:f>
              <c:strCache>
                <c:ptCount val="1"/>
                <c:pt idx="0">
                  <c:v>ИТОГО</c:v>
                </c:pt>
              </c:strCache>
            </c:strRef>
          </c:tx>
          <c:spPr>
            <a:ln w="63500">
              <a:headEnd w="lg" len="lg"/>
            </a:ln>
          </c:spPr>
          <c:dLbls>
            <c:numFmt formatCode="0.0%" sourceLinked="0"/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'общие данные'!$K$69:$M$69</c:f>
              <c:strCache>
                <c:ptCount val="3"/>
                <c:pt idx="0">
                  <c:v>отличников</c:v>
                </c:pt>
                <c:pt idx="1">
                  <c:v>хорошистов</c:v>
                </c:pt>
                <c:pt idx="2">
                  <c:v>неуспевающих</c:v>
                </c:pt>
              </c:strCache>
            </c:strRef>
          </c:cat>
          <c:val>
            <c:numRef>
              <c:f>'общие данные'!$K$70:$M$70</c:f>
              <c:numCache>
                <c:formatCode>0%</c:formatCode>
                <c:ptCount val="3"/>
                <c:pt idx="0" formatCode="0.00%">
                  <c:v>2.5999999999999999E-2</c:v>
                </c:pt>
                <c:pt idx="1">
                  <c:v>0.28000000000000008</c:v>
                </c:pt>
                <c:pt idx="2" formatCode="0.00%">
                  <c:v>3.7999999999999999E-2</c:v>
                </c:pt>
              </c:numCache>
            </c:numRef>
          </c:val>
        </c:ser>
        <c:marker val="1"/>
        <c:axId val="61728256"/>
        <c:axId val="61729792"/>
      </c:lineChart>
      <c:catAx>
        <c:axId val="61728256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/>
            </a:pPr>
            <a:endParaRPr lang="ru-RU"/>
          </a:p>
        </c:txPr>
        <c:crossAx val="61729792"/>
        <c:crosses val="autoZero"/>
        <c:auto val="1"/>
        <c:lblAlgn val="ctr"/>
        <c:lblOffset val="100"/>
      </c:catAx>
      <c:valAx>
        <c:axId val="61729792"/>
        <c:scaling>
          <c:orientation val="minMax"/>
        </c:scaling>
        <c:delete val="1"/>
        <c:axPos val="l"/>
        <c:majorGridlines/>
        <c:numFmt formatCode="0.00%" sourceLinked="1"/>
        <c:tickLblPos val="none"/>
        <c:crossAx val="61728256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2.703593949777346E-2"/>
          <c:y val="0.17558253419107567"/>
          <c:w val="0.94562833789753165"/>
          <c:h val="0.6944536826307226"/>
        </c:manualLayout>
      </c:layout>
      <c:barChart>
        <c:barDir val="col"/>
        <c:grouping val="clustered"/>
        <c:ser>
          <c:idx val="0"/>
          <c:order val="0"/>
          <c:tx>
            <c:strRef>
              <c:f>'общие данные'!$C$105</c:f>
              <c:strCache>
                <c:ptCount val="1"/>
                <c:pt idx="0">
                  <c:v>2009-2010 уч. год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'общие данные'!$B$106:$B$109</c:f>
              <c:strCache>
                <c:ptCount val="4"/>
                <c:pt idx="0">
                  <c:v>% отличников</c:v>
                </c:pt>
                <c:pt idx="1">
                  <c:v>% хорошистов</c:v>
                </c:pt>
                <c:pt idx="2">
                  <c:v>% удовлетвориельно</c:v>
                </c:pt>
                <c:pt idx="3">
                  <c:v>% неуспевающих</c:v>
                </c:pt>
              </c:strCache>
            </c:strRef>
          </c:cat>
          <c:val>
            <c:numRef>
              <c:f>'общие данные'!$C$106:$C$109</c:f>
              <c:numCache>
                <c:formatCode>0%</c:formatCode>
                <c:ptCount val="4"/>
                <c:pt idx="0">
                  <c:v>9.0000000000000024E-2</c:v>
                </c:pt>
                <c:pt idx="1">
                  <c:v>0.42000000000000032</c:v>
                </c:pt>
                <c:pt idx="2">
                  <c:v>0.49000000000000032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'общие данные'!$D$105</c:f>
              <c:strCache>
                <c:ptCount val="1"/>
                <c:pt idx="0">
                  <c:v>1 четверть 2010-2011 учебного года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'общие данные'!$B$106:$B$109</c:f>
              <c:strCache>
                <c:ptCount val="4"/>
                <c:pt idx="0">
                  <c:v>% отличников</c:v>
                </c:pt>
                <c:pt idx="1">
                  <c:v>% хорошистов</c:v>
                </c:pt>
                <c:pt idx="2">
                  <c:v>% удовлетвориельно</c:v>
                </c:pt>
                <c:pt idx="3">
                  <c:v>% неуспевающих</c:v>
                </c:pt>
              </c:strCache>
            </c:strRef>
          </c:cat>
          <c:val>
            <c:numRef>
              <c:f>'общие данные'!$D$106:$D$109</c:f>
              <c:numCache>
                <c:formatCode>0%</c:formatCode>
                <c:ptCount val="4"/>
                <c:pt idx="0">
                  <c:v>3.0000000000000002E-2</c:v>
                </c:pt>
                <c:pt idx="1">
                  <c:v>0.28000000000000008</c:v>
                </c:pt>
                <c:pt idx="2">
                  <c:v>0.66000000000000136</c:v>
                </c:pt>
                <c:pt idx="3">
                  <c:v>4.0000000000000022E-2</c:v>
                </c:pt>
              </c:numCache>
            </c:numRef>
          </c:val>
        </c:ser>
        <c:axId val="61628800"/>
        <c:axId val="61630336"/>
      </c:barChart>
      <c:catAx>
        <c:axId val="6162880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1630336"/>
        <c:crosses val="autoZero"/>
        <c:auto val="1"/>
        <c:lblAlgn val="ctr"/>
        <c:lblOffset val="100"/>
      </c:catAx>
      <c:valAx>
        <c:axId val="61630336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1628800"/>
        <c:crosses val="autoZero"/>
        <c:crossBetween val="between"/>
      </c:valAx>
    </c:plotArea>
    <c:legend>
      <c:legendPos val="tr"/>
      <c:layout>
        <c:manualLayout>
          <c:xMode val="edge"/>
          <c:yMode val="edge"/>
          <c:x val="0.355726881601162"/>
          <c:y val="2.5741951621654033E-2"/>
          <c:w val="0.63144577398252455"/>
          <c:h val="0.12502025746355397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8.0031760635716868E-3"/>
          <c:y val="0.13125588468108154"/>
          <c:w val="0.9910765217062496"/>
          <c:h val="0.66467811315252512"/>
        </c:manualLayout>
      </c:layout>
      <c:barChart>
        <c:barDir val="col"/>
        <c:grouping val="clustered"/>
        <c:ser>
          <c:idx val="3"/>
          <c:order val="3"/>
          <c:tx>
            <c:strRef>
              <c:f>КДР!$B$24</c:f>
            </c:strRef>
          </c:tx>
          <c:cat>
            <c:multiLvlStrRef>
              <c:f>КДР!$C$22:$F$23</c:f>
            </c:multiLvlStrRef>
          </c:cat>
          <c:val>
            <c:numRef>
              <c:f>КДР!$C$24:$F$24</c:f>
            </c:numRef>
          </c:val>
        </c:ser>
        <c:ser>
          <c:idx val="4"/>
          <c:order val="4"/>
          <c:tx>
            <c:strRef>
              <c:f>КДР!$B$25</c:f>
            </c:strRef>
          </c:tx>
          <c:cat>
            <c:multiLvlStrRef>
              <c:f>КДР!$C$22:$F$23</c:f>
            </c:multiLvlStrRef>
          </c:cat>
          <c:val>
            <c:numRef>
              <c:f>КДР!$C$25:$F$25</c:f>
            </c:numRef>
          </c:val>
        </c:ser>
        <c:ser>
          <c:idx val="5"/>
          <c:order val="5"/>
          <c:tx>
            <c:strRef>
              <c:f>КДР!$B$26</c:f>
            </c:strRef>
          </c:tx>
          <c:cat>
            <c:multiLvlStrRef>
              <c:f>КДР!$C$22:$F$23</c:f>
            </c:multiLvlStrRef>
          </c:cat>
          <c:val>
            <c:numRef>
              <c:f>КДР!$C$26:$F$26</c:f>
            </c:numRef>
          </c:val>
        </c:ser>
        <c:ser>
          <c:idx val="0"/>
          <c:order val="0"/>
          <c:tx>
            <c:strRef>
              <c:f>КДР!$K$24</c:f>
              <c:strCache>
                <c:ptCount val="1"/>
                <c:pt idx="0">
                  <c:v>4 "А"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КДР!$L$22:$O$23</c:f>
              <c:strCache>
                <c:ptCount val="4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  <c:pt idx="3">
                  <c:v>"2"</c:v>
                </c:pt>
              </c:strCache>
            </c:strRef>
          </c:cat>
          <c:val>
            <c:numRef>
              <c:f>КДР!$L$24:$O$24</c:f>
              <c:numCache>
                <c:formatCode>0%</c:formatCode>
                <c:ptCount val="4"/>
                <c:pt idx="0">
                  <c:v>3.0000000000000002E-2</c:v>
                </c:pt>
                <c:pt idx="1">
                  <c:v>0.37000000000000038</c:v>
                </c:pt>
                <c:pt idx="2">
                  <c:v>0.53</c:v>
                </c:pt>
                <c:pt idx="3">
                  <c:v>7.0000000000000021E-2</c:v>
                </c:pt>
              </c:numCache>
            </c:numRef>
          </c:val>
        </c:ser>
        <c:ser>
          <c:idx val="1"/>
          <c:order val="1"/>
          <c:tx>
            <c:strRef>
              <c:f>КДР!$K$25</c:f>
              <c:strCache>
                <c:ptCount val="1"/>
                <c:pt idx="0">
                  <c:v>4 "Б"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КДР!$L$22:$O$23</c:f>
              <c:strCache>
                <c:ptCount val="4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  <c:pt idx="3">
                  <c:v>"2"</c:v>
                </c:pt>
              </c:strCache>
            </c:strRef>
          </c:cat>
          <c:val>
            <c:numRef>
              <c:f>КДР!$L$25:$O$25</c:f>
              <c:numCache>
                <c:formatCode>0%</c:formatCode>
                <c:ptCount val="4"/>
                <c:pt idx="0">
                  <c:v>9.0000000000000024E-2</c:v>
                </c:pt>
                <c:pt idx="1">
                  <c:v>0.36000000000000032</c:v>
                </c:pt>
                <c:pt idx="2">
                  <c:v>0.41000000000000031</c:v>
                </c:pt>
                <c:pt idx="3">
                  <c:v>0.14000000000000001</c:v>
                </c:pt>
              </c:numCache>
            </c:numRef>
          </c:val>
        </c:ser>
        <c:ser>
          <c:idx val="2"/>
          <c:order val="2"/>
          <c:tx>
            <c:strRef>
              <c:f>КДР!$K$26</c:f>
              <c:strCache>
                <c:ptCount val="1"/>
                <c:pt idx="0">
                  <c:v>4 "В"</c:v>
                </c:pt>
              </c:strCache>
            </c:strRef>
          </c:tx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Val val="1"/>
          </c:dLbls>
          <c:cat>
            <c:strRef>
              <c:f>КДР!$L$22:$O$23</c:f>
              <c:strCache>
                <c:ptCount val="4"/>
                <c:pt idx="0">
                  <c:v>"5"</c:v>
                </c:pt>
                <c:pt idx="1">
                  <c:v>"4"</c:v>
                </c:pt>
                <c:pt idx="2">
                  <c:v>"3"</c:v>
                </c:pt>
                <c:pt idx="3">
                  <c:v>"2"</c:v>
                </c:pt>
              </c:strCache>
            </c:strRef>
          </c:cat>
          <c:val>
            <c:numRef>
              <c:f>КДР!$L$26:$O$26</c:f>
              <c:numCache>
                <c:formatCode>0%</c:formatCode>
                <c:ptCount val="4"/>
                <c:pt idx="0">
                  <c:v>7.0000000000000021E-2</c:v>
                </c:pt>
                <c:pt idx="1">
                  <c:v>0.19</c:v>
                </c:pt>
                <c:pt idx="2">
                  <c:v>0.70000000000000062</c:v>
                </c:pt>
                <c:pt idx="3">
                  <c:v>4.0000000000000022E-2</c:v>
                </c:pt>
              </c:numCache>
            </c:numRef>
          </c:val>
        </c:ser>
        <c:axId val="61751680"/>
        <c:axId val="61753216"/>
      </c:barChart>
      <c:catAx>
        <c:axId val="6175168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1753216"/>
        <c:crosses val="autoZero"/>
        <c:auto val="1"/>
        <c:lblAlgn val="ctr"/>
        <c:lblOffset val="100"/>
      </c:catAx>
      <c:valAx>
        <c:axId val="61753216"/>
        <c:scaling>
          <c:orientation val="minMax"/>
        </c:scaling>
        <c:delete val="1"/>
        <c:axPos val="l"/>
        <c:majorGridlines/>
        <c:numFmt formatCode="0%" sourceLinked="1"/>
        <c:tickLblPos val="none"/>
        <c:crossAx val="61751680"/>
        <c:crosses val="autoZero"/>
        <c:crossBetween val="between"/>
      </c:valAx>
    </c:plotArea>
    <c:legend>
      <c:legendPos val="tr"/>
      <c:legendEntry>
        <c:idx val="0"/>
        <c:delete val="1"/>
      </c:legendEntry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73695379492507795"/>
          <c:y val="2.7777777777777922E-2"/>
          <c:w val="0.2463794966805623"/>
          <c:h val="0.10101924759405068"/>
        </c:manualLayout>
      </c:layout>
      <c:txPr>
        <a:bodyPr/>
        <a:lstStyle/>
        <a:p>
          <a:pPr>
            <a:defRPr sz="1400"/>
          </a:pPr>
          <a:endParaRPr lang="ru-RU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13.11.2010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354854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Педагогический совет по итогам 1 четверти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5500702"/>
            <a:ext cx="7406640" cy="642942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sz="9800" dirty="0" smtClean="0"/>
              <a:t>2010-2011 учебный год</a:t>
            </a:r>
            <a:endParaRPr lang="ru-RU" sz="9800" dirty="0"/>
          </a:p>
        </p:txBody>
      </p:sp>
      <p:pic>
        <p:nvPicPr>
          <p:cNvPr id="15361" name="Picture 1" descr="C:\Program Files\Microsoft Office\MEDIA\CAGCAT10\j021769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4" y="3714752"/>
            <a:ext cx="2143140" cy="17754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Уровень успеваемости, качества и </a:t>
            </a:r>
            <a:r>
              <a:rPr lang="ru-RU" sz="2800" dirty="0" err="1" smtClean="0"/>
              <a:t>обученности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при переходе из начальной школы в среднее звено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1142984"/>
          <a:ext cx="7858180" cy="5548013"/>
        </p:xfrm>
        <a:graphic>
          <a:graphicData uri="http://schemas.openxmlformats.org/drawingml/2006/table">
            <a:tbl>
              <a:tblPr/>
              <a:tblGrid>
                <a:gridCol w="2119927"/>
                <a:gridCol w="2016476"/>
                <a:gridCol w="1867046"/>
                <a:gridCol w="1854731"/>
              </a:tblGrid>
              <a:tr h="473299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По итогам 2009-2010 учебного года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 четверть 2010-2011 года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974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4 «А» </a:t>
                      </a:r>
                    </a:p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Пименова С.Б.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 «А»</a:t>
                      </a:r>
                    </a:p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Старченко Е.В.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endParaRPr lang="ru-RU" sz="1200" b="1" dirty="0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325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Качество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52 %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29 %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-23 %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325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Успеваемость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100 %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100 %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endParaRPr lang="ru-RU" sz="1300" b="1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325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latin typeface="Times New Roman"/>
                          <a:ea typeface="Times New Roman"/>
                        </a:rPr>
                        <a:t>Обученность</a:t>
                      </a: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52 %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45 %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</a:rPr>
                        <a:t>-7 %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727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Отличники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1 </a:t>
                      </a:r>
                      <a:r>
                        <a:rPr lang="ru-RU" sz="1300" dirty="0" err="1" smtClean="0">
                          <a:latin typeface="Times New Roman"/>
                          <a:ea typeface="Times New Roman"/>
                        </a:rPr>
                        <a:t>Баланкова</a:t>
                      </a:r>
                      <a:r>
                        <a:rPr lang="ru-RU" sz="13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А.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1 </a:t>
                      </a:r>
                      <a:r>
                        <a:rPr lang="ru-RU" sz="1300" dirty="0" err="1" smtClean="0">
                          <a:latin typeface="Times New Roman"/>
                          <a:ea typeface="Times New Roman"/>
                        </a:rPr>
                        <a:t>Баланкова</a:t>
                      </a:r>
                      <a:r>
                        <a:rPr lang="ru-RU" sz="13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А.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endParaRPr lang="ru-RU" sz="1300" b="1" dirty="0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325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Хорошисты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- 5чел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588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Удовлетворительно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20 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+8 чел (добавилось общее кол-во детей)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649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Неуспевающие 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endParaRPr lang="ru-RU" sz="1300" b="1" dirty="0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4974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4 «Б»</a:t>
                      </a:r>
                    </a:p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Земляная Л.А.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5 «Б»</a:t>
                      </a:r>
                    </a:p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Земляная Л.А.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endParaRPr lang="ru-RU" sz="1300" b="1" dirty="0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325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Качество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41 %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36 %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Times New Roman"/>
                          <a:ea typeface="Times New Roman"/>
                        </a:rPr>
                        <a:t>- 5%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325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Успеваемость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100 %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100%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endParaRPr lang="ru-RU" sz="1300" b="1" dirty="0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325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Обученность 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50 %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46 %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- 4 %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004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Отличники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2</a:t>
                      </a:r>
                    </a:p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Боброва А.</a:t>
                      </a:r>
                    </a:p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Логинова А.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Нет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Логинова А – «4» (русский язык)</a:t>
                      </a:r>
                    </a:p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Боброва А. – «4» (русский язык, природоведение)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8325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Хорошисты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=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649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Удовлетворительно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17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18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</a:rPr>
                        <a:t>+ 1 чел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649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Неуспевающие 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endParaRPr lang="ru-RU" sz="1300" b="1" dirty="0">
                        <a:latin typeface="Times New Roman"/>
                        <a:ea typeface="Times New Roman"/>
                      </a:endParaRPr>
                    </a:p>
                  </a:txBody>
                  <a:tcPr marL="38033" marR="380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285728"/>
          <a:ext cx="7934350" cy="59626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357166"/>
          <a:ext cx="7934350" cy="61055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571480"/>
          <a:ext cx="7499350" cy="5676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% соотношение</a:t>
            </a:r>
            <a:br>
              <a:rPr lang="ru-RU" sz="2000" dirty="0" smtClean="0"/>
            </a:br>
            <a:r>
              <a:rPr lang="ru-RU" sz="2000" dirty="0" smtClean="0"/>
              <a:t> отличников, хорошистов, неуспевающих по параллелям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1071546"/>
          <a:ext cx="7934350" cy="5176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85786" y="357166"/>
          <a:ext cx="8148664" cy="6072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93978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effectLst/>
                <a:latin typeface="Arial" pitchFamily="34" charset="0"/>
                <a:cs typeface="Arial" pitchFamily="34" charset="0"/>
              </a:rPr>
              <a:t>Отличников в 1 четверти 2010-2011 учебного года – 15 человек</a:t>
            </a:r>
            <a:endParaRPr lang="ru-RU" sz="28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647968" cy="4857784"/>
          </a:xfrm>
        </p:spPr>
        <p:txBody>
          <a:bodyPr>
            <a:noAutofit/>
          </a:bodyPr>
          <a:lstStyle/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3 «А» -2 чел - 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Матяш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Дмитрий, Мищенко Валерия.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4 «А» - 2 чел - 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Ситимова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Диана,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Гогниева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Марина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4 «Б» - 2 чел - Михайлова Полина, Фурсова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Екатер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4 «В» - 2 чел - Румянцева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Милена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, Трубин Илья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5 «А» - 1 чел –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Баланкова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Алина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6 «В» - 1 чел –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Раева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Елена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8 «Г» - 2 чел – Белоногова Кристина, Круглова Анна</a:t>
            </a:r>
          </a:p>
          <a:p>
            <a:r>
              <a:rPr lang="ru-RU" sz="2600" dirty="0" smtClean="0">
                <a:latin typeface="Arial" pitchFamily="34" charset="0"/>
                <a:cs typeface="Arial" pitchFamily="34" charset="0"/>
              </a:rPr>
              <a:t>9 «В»  - 3 чел - Акопян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Лусине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600" dirty="0" err="1" smtClean="0">
                <a:latin typeface="Arial" pitchFamily="34" charset="0"/>
                <a:cs typeface="Arial" pitchFamily="34" charset="0"/>
              </a:rPr>
              <a:t>Зинатулин</a:t>
            </a:r>
            <a:r>
              <a:rPr lang="ru-RU" sz="2600" dirty="0" smtClean="0">
                <a:latin typeface="Arial" pitchFamily="34" charset="0"/>
                <a:cs typeface="Arial" pitchFamily="34" charset="0"/>
              </a:rPr>
              <a:t> Максим, 			Лукина Галина.</a:t>
            </a:r>
            <a:endParaRPr lang="ru-RU" sz="2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725470"/>
          </a:xfrm>
        </p:spPr>
        <p:txBody>
          <a:bodyPr>
            <a:normAutofit/>
          </a:bodyPr>
          <a:lstStyle/>
          <a:p>
            <a:r>
              <a:rPr lang="ru-RU" sz="3000" b="1" dirty="0" smtClean="0">
                <a:latin typeface="Arial" pitchFamily="34" charset="0"/>
                <a:cs typeface="Arial" pitchFamily="34" charset="0"/>
              </a:rPr>
              <a:t>Анализ учащихся-отличников за 3 года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857227"/>
          <a:ext cx="7786742" cy="5620711"/>
        </p:xfrm>
        <a:graphic>
          <a:graphicData uri="http://schemas.openxmlformats.org/drawingml/2006/table">
            <a:tbl>
              <a:tblPr/>
              <a:tblGrid>
                <a:gridCol w="1904341"/>
                <a:gridCol w="2118579"/>
                <a:gridCol w="1947373"/>
                <a:gridCol w="1816449"/>
              </a:tblGrid>
              <a:tr h="5000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2007-2008 учебный год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2008-2009 учебный год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2009-2010  учебный год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 четверть 2010-2011 года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Баланкова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Баланкова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Баланкова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Логинова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Логинова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Боброва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Свечникова М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Свечникова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М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 Выбыла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Чеченкова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Чеченкова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Выбыла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Одинская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Одинская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Одинская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Маркова Ю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Маркова Ю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Выбыла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Смбатян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Смбатян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Выбыла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Васинская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Васинская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Выбыла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Сиденко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Г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Сиденко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Г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Сиденко Г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Раева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Раева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Раева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Раева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Баландина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В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Баландина В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Баландина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В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Девяткина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Девяткина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Выбыла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Круглова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Круглова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Круглова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Круглова А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Белоногова К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Кагиян О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Кагиян О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Савосин Д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Савосин Д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Савосин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Д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Лукина Г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Лукина Г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Лукина Г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Лукина Г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Акопян Л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Акопян Л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Акопян Л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Акопян Л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Горохова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Горохова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Горохова Е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Зинатулин М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Зинатулин М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Зинатулин М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Зинатулин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М</a:t>
                      </a:r>
                    </a:p>
                  </a:txBody>
                  <a:tcPr marL="64294" marR="642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Потенциал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85852" y="1428735"/>
          <a:ext cx="7572428" cy="4786346"/>
        </p:xfrm>
        <a:graphic>
          <a:graphicData uri="http://schemas.openxmlformats.org/drawingml/2006/table">
            <a:tbl>
              <a:tblPr/>
              <a:tblGrid>
                <a:gridCol w="2523879"/>
                <a:gridCol w="2523879"/>
                <a:gridCol w="2524670"/>
              </a:tblGrid>
              <a:tr h="1914539"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Классы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Учащихся с одной  «4»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Учащихся с одной  «3»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7269">
                <a:tc>
                  <a:txBody>
                    <a:bodyPr/>
                    <a:lstStyle/>
                    <a:p>
                      <a:pPr marL="449580"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3-4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13 чел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24 чел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7269">
                <a:tc>
                  <a:txBody>
                    <a:bodyPr/>
                    <a:lstStyle/>
                    <a:p>
                      <a:pPr marL="449580" algn="l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</a:rPr>
                        <a:t>5-9 классы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3 чел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</a:rPr>
                        <a:t>12 чел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7269">
                <a:tc>
                  <a:txBody>
                    <a:bodyPr/>
                    <a:lstStyle/>
                    <a:p>
                      <a:pPr marL="449580"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Times New Roman"/>
                        </a:rPr>
                        <a:t>Итого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Times New Roman"/>
                          <a:ea typeface="Times New Roman"/>
                        </a:rPr>
                        <a:t>16 чел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latin typeface="Times New Roman"/>
                          <a:ea typeface="Times New Roman"/>
                        </a:rPr>
                        <a:t>36 чел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Неуспевающие</a:t>
            </a:r>
            <a:endParaRPr lang="ru-RU" sz="3200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928662" y="1643050"/>
          <a:ext cx="7934401" cy="3750216"/>
        </p:xfrm>
        <a:graphic>
          <a:graphicData uri="http://schemas.openxmlformats.org/drawingml/2006/table">
            <a:tbl>
              <a:tblPr/>
              <a:tblGrid>
                <a:gridCol w="514266"/>
                <a:gridCol w="2644801"/>
                <a:gridCol w="1800807"/>
                <a:gridCol w="2974527"/>
              </a:tblGrid>
              <a:tr h="898678"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№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ФИО</a:t>
                      </a:r>
                    </a:p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неуспевающего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класс 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Предмет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ФИО учителя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96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Арутюнян Мери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Грайровна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6 «А»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Восканян С.Г.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006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Кривленко Евгений Вячеславович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6 «А»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Восканян С.Г.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25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Хайруллин Ренат Адельевич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6 «Б»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Биология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Абрамова Т.А.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25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Назарян Араксия 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Варсановна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6 «В»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Восканян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С.Г.</a:t>
                      </a:r>
                    </a:p>
                  </a:txBody>
                  <a:tcPr marL="39268" marR="392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28"/>
            <a:ext cx="7498080" cy="714380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Прибыли за 1 четверть – 7 человек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214420"/>
          <a:ext cx="8429683" cy="4991734"/>
        </p:xfrm>
        <a:graphic>
          <a:graphicData uri="http://schemas.openxmlformats.org/drawingml/2006/table">
            <a:tbl>
              <a:tblPr/>
              <a:tblGrid>
                <a:gridCol w="571504"/>
                <a:gridCol w="2303358"/>
                <a:gridCol w="1307357"/>
                <a:gridCol w="1257804"/>
                <a:gridCol w="1307357"/>
                <a:gridCol w="1682303"/>
              </a:tblGrid>
              <a:tr h="4286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Ф.И.О. уч-ся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Дата рождения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</a:rPr>
                        <a:t>класс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Дата прибытия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Откуда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прибыл?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7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Семенова Анастасия Романовна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20.02.2000г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5 «А»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 07.09.2010г.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МОУ СОШ № 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7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Обедкин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Игорь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</a:rPr>
                        <a:t>Илдырымович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23.05.1999г.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5 «А»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20.09.2010г.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г.Екатеринбург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7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Кузнецова Кристина Владимировна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27.03.1998г.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6 «В»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01.10.2010г.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МОУ СОШ №2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7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Артюхова Ольга Викторовна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21.12.1995г.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8 «В»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04.10.2010г.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с.Шаумян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СОШ № 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7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Языджян Виктория Арамовна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28.10.1996г.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8 «Г»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22.09.2010г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МОУ СОШ №2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7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Белоногова Кристина Андреевна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03.01.1996г.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8 «Г»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28.09.2010г.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р.Татарстан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87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Чуприн Олег Николаевич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28.11.1995г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9 «В»</a:t>
                      </a:r>
                      <a:endParaRPr lang="ru-RU" sz="16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21.09.2010г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МОУ СОШ № 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928662" y="571480"/>
          <a:ext cx="7715303" cy="5375305"/>
        </p:xfrm>
        <a:graphic>
          <a:graphicData uri="http://schemas.openxmlformats.org/drawingml/2006/table">
            <a:tbl>
              <a:tblPr/>
              <a:tblGrid>
                <a:gridCol w="357190"/>
                <a:gridCol w="2928958"/>
                <a:gridCol w="1536766"/>
                <a:gridCol w="2892389"/>
              </a:tblGrid>
              <a:tr h="10175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Рамзанова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Ангелина Руслановна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8 «А»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Алгебра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Сарикек А.А.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79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Мумджян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Жанна Альбертовна 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8 «А»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Физика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Балакина Е.Н.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79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Зюкова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Анна Андреевна 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8 «В»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Алгебра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Сарикек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А.А.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54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Месропян Мери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Арменовна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8 «В»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Алгебра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Сарикек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А.А.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060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Хвостиков Виталий Геннадьевич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8 «В»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Алгебра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Сарикек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А.А.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758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Похваленко Екатерина Валерьевна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8 «В»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Алгебра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Сарикек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А.А.</a:t>
                      </a:r>
                    </a:p>
                  </a:txBody>
                  <a:tcPr marL="42888" marR="428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785794"/>
          <a:ext cx="7429552" cy="5111322"/>
        </p:xfrm>
        <a:graphic>
          <a:graphicData uri="http://schemas.openxmlformats.org/drawingml/2006/table">
            <a:tbl>
              <a:tblPr/>
              <a:tblGrid>
                <a:gridCol w="428628"/>
                <a:gridCol w="3071834"/>
                <a:gridCol w="1143826"/>
                <a:gridCol w="2785264"/>
              </a:tblGrid>
              <a:tr h="56879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Долгов Никита Сергеевич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9 «А»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Алгебра, геометрия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Е.В. Старченко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006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Воробьев Владислав Анатольевич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9 «Б»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И.В. Шинкаренко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006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Коробков Данил Викторович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9 «Б»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Русский язык, литература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И.В. Шинкаренко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509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14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Малхасян  Григорий Андреевич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9 «Б»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Русский язык, литература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И.В.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Шинкаренко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Алгебра, геометрия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Е.В.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Старченко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657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Шальнев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Максим Васильевич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9 «Б»</a:t>
                      </a: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Алгебра 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Е.В.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Старченко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44514" marR="445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642919"/>
          <a:ext cx="7715304" cy="5383122"/>
        </p:xfrm>
        <a:graphic>
          <a:graphicData uri="http://schemas.openxmlformats.org/drawingml/2006/table">
            <a:tbl>
              <a:tblPr/>
              <a:tblGrid>
                <a:gridCol w="571504"/>
                <a:gridCol w="2928958"/>
                <a:gridCol w="1322455"/>
                <a:gridCol w="2892387"/>
              </a:tblGrid>
              <a:tr h="45403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16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Алимов Юрий Андреевич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9 «В»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Русский язык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Е.О. Чертова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703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Чернова Инна Сергеевна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9 «В»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Алгебра, геометрия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Е.В. Старченко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Физика 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Е.Н. Балакина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002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18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Ковтун Лазарь Алексеевич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9 «В»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Алгебра, геометрия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Е.В.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Старченко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Русский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язык, литература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Е.О. Чертова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Физика 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Е.Н. Балакина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02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19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Попов Анатолий Игоревич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9 «Г»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Алгебра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Сарикек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А.А.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448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Золин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Роман Васильевич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9 «Г»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Алгебра, геометрия</a:t>
                      </a:r>
                    </a:p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Сарикек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А.А.</a:t>
                      </a:r>
                    </a:p>
                  </a:txBody>
                  <a:tcPr marL="38026" marR="380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По сравнению с окончанием 2009-2010 учебного года 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1785926"/>
          <a:ext cx="7715304" cy="4362951"/>
        </p:xfrm>
        <a:graphic>
          <a:graphicData uri="http://schemas.openxmlformats.org/drawingml/2006/table">
            <a:tbl>
              <a:tblPr/>
              <a:tblGrid>
                <a:gridCol w="2644246"/>
                <a:gridCol w="1628956"/>
                <a:gridCol w="3442102"/>
              </a:tblGrid>
              <a:tr h="14525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2009-2010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уч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.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 четверть 2010-2011 учебного года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% отличников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9 %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3 %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% хорошистов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42 %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28 %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%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удовлетворительно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49 %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66 %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62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% неуспевающих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0 %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4 %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571480"/>
          <a:ext cx="8005788" cy="5676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Предпрофильность</a:t>
            </a:r>
            <a:r>
              <a:rPr lang="ru-RU" dirty="0" smtClean="0"/>
              <a:t> обучения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2976" y="1357297"/>
          <a:ext cx="7500990" cy="4929224"/>
        </p:xfrm>
        <a:graphic>
          <a:graphicData uri="http://schemas.openxmlformats.org/drawingml/2006/table">
            <a:tbl>
              <a:tblPr/>
              <a:tblGrid>
                <a:gridCol w="1747676"/>
                <a:gridCol w="1073135"/>
                <a:gridCol w="2358705"/>
                <a:gridCol w="2321474"/>
              </a:tblGrid>
              <a:tr h="8962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Кол-во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учащихся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наименование курсов по выбору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предполагаемый профиль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9 «А»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Физический практикум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Деловой русский язык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Решение уравнений и неравенств, содержащих модули и параметры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Многочлен с одной переменной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Мой выбор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Человек и профессия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Социально-экономический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9 «Б»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8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9 «В»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886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9 «Г»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Профильность</a:t>
            </a:r>
            <a:r>
              <a:rPr lang="ru-RU" dirty="0" smtClean="0"/>
              <a:t>  обучения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214414" y="1571612"/>
          <a:ext cx="7429552" cy="4572032"/>
        </p:xfrm>
        <a:graphic>
          <a:graphicData uri="http://schemas.openxmlformats.org/drawingml/2006/table">
            <a:tbl>
              <a:tblPr/>
              <a:tblGrid>
                <a:gridCol w="1627521"/>
                <a:gridCol w="2021818"/>
                <a:gridCol w="3780213"/>
              </a:tblGrid>
              <a:tr h="1524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Кол-во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учащихся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Наименование профиля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10 «Б»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Социально-экономический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11 «А» (профильная группа)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Социально-экономический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/>
              <a:t>Количество учащихся, освобожденных от уроков физкультуры 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857356" y="1571612"/>
          <a:ext cx="6080760" cy="1892808"/>
        </p:xfrm>
        <a:graphic>
          <a:graphicData uri="http://schemas.openxmlformats.org/drawingml/2006/table">
            <a:tbl>
              <a:tblPr/>
              <a:tblGrid>
                <a:gridCol w="1515110"/>
                <a:gridCol w="1535430"/>
                <a:gridCol w="1515110"/>
                <a:gridCol w="1515110"/>
              </a:tblGrid>
              <a:tr h="0">
                <a:tc>
                  <a:txBody>
                    <a:bodyPr/>
                    <a:lstStyle/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228600" algn="l"/>
                        </a:tabLs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класс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lvl="1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228600" algn="l"/>
                        </a:tabLs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Подготовительная</a:t>
                      </a:r>
                      <a:endParaRPr lang="ru-RU" sz="1800" baseline="0" dirty="0" smtClean="0">
                        <a:latin typeface="Times New Roman"/>
                        <a:ea typeface="Times New Roman"/>
                      </a:endParaRPr>
                    </a:p>
                    <a:p>
                      <a:pPr marL="742950" lvl="1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228600" algn="l"/>
                        </a:tabLs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медицинская 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группа</a:t>
                      </a:r>
                    </a:p>
                  </a:txBody>
                  <a:tcPr marL="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специальная медицинская группа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освобождены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857356" y="3500438"/>
          <a:ext cx="6080760" cy="1102620"/>
        </p:xfrm>
        <a:graphic>
          <a:graphicData uri="http://schemas.openxmlformats.org/drawingml/2006/table">
            <a:tbl>
              <a:tblPr/>
              <a:tblGrid>
                <a:gridCol w="1515110"/>
                <a:gridCol w="1535430"/>
                <a:gridCol w="1515110"/>
                <a:gridCol w="1515110"/>
              </a:tblGrid>
              <a:tr h="1102620">
                <a:tc>
                  <a:txBody>
                    <a:bodyPr/>
                    <a:lstStyle/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ИТОГО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0" lvl="1" indent="-28575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228600" algn="l"/>
                        </a:tabLs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51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249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37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68412"/>
          </a:xfrm>
        </p:spPr>
        <p:txBody>
          <a:bodyPr>
            <a:normAutofit fontScale="90000"/>
          </a:bodyPr>
          <a:lstStyle/>
          <a:p>
            <a:pPr lvl="1" algn="ctr"/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Сведения о КДР, проведенных в  </a:t>
            </a:r>
            <a:r>
              <a:rPr lang="en-US" sz="2200" dirty="0" smtClean="0"/>
              <a:t>I</a:t>
            </a:r>
            <a:r>
              <a:rPr lang="ru-RU" sz="2200" dirty="0" smtClean="0"/>
              <a:t> четверти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smtClean="0"/>
              <a:t>математика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r>
              <a:rPr lang="ru-RU" b="1" u="sng" dirty="0"/>
              <a:t> 4 е классы</a:t>
            </a:r>
            <a:r>
              <a:rPr lang="ru-RU" sz="1600" dirty="0"/>
              <a:t/>
            </a:r>
            <a:br>
              <a:rPr lang="ru-RU" sz="1600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1447800"/>
          <a:ext cx="7934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397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u="sng" dirty="0" smtClean="0"/>
              <a:t/>
            </a:r>
            <a:br>
              <a:rPr lang="ru-RU" sz="2000" b="1" u="sng" dirty="0" smtClean="0"/>
            </a:br>
            <a:r>
              <a:rPr lang="ru-RU" sz="2000" b="1" u="sng" dirty="0" smtClean="0"/>
              <a:t/>
            </a:r>
            <a:br>
              <a:rPr lang="ru-RU" sz="2000" b="1" u="sng" dirty="0" smtClean="0"/>
            </a:br>
            <a:r>
              <a:rPr lang="ru-RU" sz="2000" b="1" u="sng" dirty="0" smtClean="0"/>
              <a:t>Математика</a:t>
            </a:r>
            <a:br>
              <a:rPr lang="ru-RU" sz="2000" b="1" u="sng" dirty="0" smtClean="0"/>
            </a:br>
            <a:r>
              <a:rPr lang="ru-RU" sz="2000" b="1" u="sng" dirty="0" smtClean="0"/>
              <a:t>5-е классы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1563" y="1000125"/>
          <a:ext cx="7862887" cy="524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68280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Выбыли за 1 четверть – 14 человек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714357"/>
          <a:ext cx="8715435" cy="5429917"/>
        </p:xfrm>
        <a:graphic>
          <a:graphicData uri="http://schemas.openxmlformats.org/drawingml/2006/table">
            <a:tbl>
              <a:tblPr/>
              <a:tblGrid>
                <a:gridCol w="357190"/>
                <a:gridCol w="2615125"/>
                <a:gridCol w="1351674"/>
                <a:gridCol w="1300442"/>
                <a:gridCol w="1351674"/>
                <a:gridCol w="1739330"/>
              </a:tblGrid>
              <a:tr h="332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№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Ф.И.О. уч-ся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</a:rPr>
                        <a:t>Дата рождения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</a:rPr>
                        <a:t>класс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Дата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выбытия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Куда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</a:rPr>
                        <a:t>выбыл?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42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Шишкин Никита Вячеславович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14.05.2003 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1 «А»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20.09.2010г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Гимназия № 1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79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Кубанцев Владислав Павлович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31.01.2003г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1 «А»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18.10.2010г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ст. Должанская </a:t>
                      </a:r>
                      <a:endParaRPr lang="ru-RU" sz="14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СОШ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№ 25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14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Власенко Александр Сергеевич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29.09.2002г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2 «А»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13.09.2010г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МОУ СОШ №2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7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Варелджян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Валерий Георгиевич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15.08.2002г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2 «Б»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17.09.2010г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П. Гойтх СОШ № 38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869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Семенова Екатерина  Романовна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13.11.2000г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4 «Б»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16.09.2010г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Гимназия №1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98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Обедкин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Игорь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Илдырымович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23.05.1999г.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5 «А»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23.10.2010г.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г.Екатеринбург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СОШ № 163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9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Варельджан Алина Георгиевна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14.10.1998г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6 «А»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17.09.2010г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С. </a:t>
                      </a:r>
                      <a:r>
                        <a:rPr lang="ru-RU" sz="1400" dirty="0" err="1" smtClean="0">
                          <a:latin typeface="Times New Roman"/>
                          <a:ea typeface="Times New Roman"/>
                        </a:rPr>
                        <a:t>Гойтх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 СОШ № 38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92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Маркова Юлия Викторовна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09.07.1998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6 «А»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20.09.2010г.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Гимназия №1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50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Ярцев Владислав Германович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15.04.1998г.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6 «А»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04.09.2010г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г.Краснодар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СОШ № 93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731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Пономаренко Анастасия Сергеевна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05.06.1996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8 «Г»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13.10.2010г.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п.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Тюменский 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37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Мелкумов Эрнэст Карленович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17.01.1997г.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8 «Г»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09.10.2010г.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г.Апшеронск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</a:rPr>
                        <a:t>СОШ № 4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16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Шумилина Анастасия Сергеевна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29.06.1993г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10 «Б»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22.10.2010г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ОСОШ № 1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92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Патрикеев Сергей Андреевич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23.05.1994г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10 «Б»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25.10.2010г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ФИНЮК</a:t>
                      </a: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92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Times New Roman"/>
                          <a:ea typeface="Times New Roman"/>
                        </a:rPr>
                        <a:t>14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55908" marR="55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Докучаева Влада Владимировна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26.01.1993 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11 «А»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30.09.2010 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МОУ СОШ № 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/>
          </a:bodyPr>
          <a:lstStyle/>
          <a:p>
            <a:pPr algn="ctr"/>
            <a:r>
              <a:rPr lang="ru-RU" sz="1600" b="1" u="sng" dirty="0" smtClean="0"/>
              <a:t>Математика</a:t>
            </a:r>
            <a:br>
              <a:rPr lang="ru-RU" sz="1600" b="1" u="sng" dirty="0" smtClean="0"/>
            </a:br>
            <a:r>
              <a:rPr lang="ru-RU" sz="1600" b="1" u="sng" dirty="0" smtClean="0"/>
              <a:t>6-е классы</a:t>
            </a:r>
            <a:endParaRPr lang="ru-RU" sz="16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000100" y="1447800"/>
          <a:ext cx="7934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Алгебра 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u="sng" dirty="0" smtClean="0"/>
              <a:t>7-е классы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1000108"/>
          <a:ext cx="7934350" cy="5248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Русский язык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u="sng" dirty="0" smtClean="0"/>
              <a:t> 4-е классы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1538" y="1447800"/>
          <a:ext cx="7862912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ru-RU" b="1" dirty="0" smtClean="0"/>
              <a:t>Русский язык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5-е </a:t>
            </a:r>
            <a:r>
              <a:rPr lang="ru-RU" b="1" u="sng" dirty="0"/>
              <a:t>классы</a:t>
            </a:r>
            <a:r>
              <a:rPr lang="ru-RU" sz="1600" dirty="0"/>
              <a:t/>
            </a:r>
            <a:br>
              <a:rPr lang="ru-RU" sz="1600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1447800"/>
          <a:ext cx="7934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/>
          </a:bodyPr>
          <a:lstStyle/>
          <a:p>
            <a:pPr lvl="1" algn="ctr"/>
            <a:r>
              <a:rPr lang="ru-RU" b="1" dirty="0" smtClean="0"/>
              <a:t>Русский язык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6-е </a:t>
            </a:r>
            <a:r>
              <a:rPr lang="ru-RU" b="1" u="sng" dirty="0"/>
              <a:t>классы</a:t>
            </a:r>
            <a:endParaRPr lang="ru-RU" sz="1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1447800"/>
          <a:ext cx="8005788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/>
              <a:t>Русский язык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7-е классы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1447800"/>
          <a:ext cx="8005788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28604"/>
            <a:ext cx="7498080" cy="642942"/>
          </a:xfrm>
        </p:spPr>
        <p:txBody>
          <a:bodyPr>
            <a:normAutofit/>
          </a:bodyPr>
          <a:lstStyle/>
          <a:p>
            <a:pPr algn="ctr"/>
            <a:r>
              <a:rPr lang="ru-RU" sz="2400" b="1" u="sng" dirty="0" smtClean="0"/>
              <a:t>10-е классы (история, химия)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62" y="1447800"/>
          <a:ext cx="8005788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ru-RU" b="1" u="sng" dirty="0"/>
              <a:t>11-е классы </a:t>
            </a: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>(</a:t>
            </a:r>
            <a:r>
              <a:rPr lang="ru-RU" b="1" u="sng" dirty="0"/>
              <a:t>География, английский язык, обществознание, физика</a:t>
            </a:r>
            <a:r>
              <a:rPr lang="ru-RU" b="1" u="sng" dirty="0" smtClean="0"/>
              <a:t>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2" y="1000108"/>
          <a:ext cx="8362978" cy="5248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1122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Всего в 2010-2011 учебном оду </a:t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2400" b="1" dirty="0" smtClean="0"/>
              <a:t>56</a:t>
            </a:r>
            <a:r>
              <a:rPr lang="ru-RU" sz="2400" dirty="0" smtClean="0"/>
              <a:t> педагогических работников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00100" y="1447800"/>
          <a:ext cx="7934404" cy="2167317"/>
        </p:xfrm>
        <a:graphic>
          <a:graphicData uri="http://schemas.openxmlformats.org/drawingml/2006/table">
            <a:tbl>
              <a:tblPr/>
              <a:tblGrid>
                <a:gridCol w="1714512"/>
                <a:gridCol w="1272289"/>
                <a:gridCol w="1299479"/>
                <a:gridCol w="1173900"/>
                <a:gridCol w="1326430"/>
                <a:gridCol w="1147794"/>
              </a:tblGrid>
              <a:tr h="15716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высшую квалификационную категорию</a:t>
                      </a: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первую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квалификационную категорию</a:t>
                      </a: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вторую квалификационную категорию</a:t>
                      </a: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высшее образование</a:t>
                      </a: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</a:rPr>
                        <a:t>н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/в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образование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ср/спец</a:t>
                      </a: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6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27</a:t>
                      </a: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46</a:t>
                      </a: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67284" marR="672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700" dirty="0" smtClean="0"/>
              <a:t>Выбывшие и прибывшие педагогические и руководящие работники в ОУ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1538" y="1571613"/>
          <a:ext cx="7858180" cy="4572030"/>
        </p:xfrm>
        <a:graphic>
          <a:graphicData uri="http://schemas.openxmlformats.org/drawingml/2006/table">
            <a:tbl>
              <a:tblPr/>
              <a:tblGrid>
                <a:gridCol w="347820"/>
                <a:gridCol w="2438262"/>
                <a:gridCol w="3008463"/>
                <a:gridCol w="2063635"/>
              </a:tblGrid>
              <a:tr h="1524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№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Ф.И.О.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Должность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Дата выбытия или прибытия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24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Хечумян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Сюзанна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Сергоевна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выбыла)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Учитель английского языка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01.11.2010г.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mtClean="0">
                          <a:latin typeface="Times New Roman"/>
                          <a:ea typeface="Times New Roman"/>
                        </a:rPr>
                        <a:t>в метеотехникум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240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Торосян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Яна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</a:rPr>
                        <a:t>Амаяковна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 (прибыла)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Учитель английского языка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01.11.2010г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Выпускница ТСПК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Общее количество учащихся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1538" y="1000108"/>
          <a:ext cx="7862912" cy="5248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dirty="0" smtClean="0"/>
              <a:t>Успехов</a:t>
            </a:r>
          </a:p>
          <a:p>
            <a:pPr algn="ctr">
              <a:buNone/>
            </a:pPr>
            <a:r>
              <a:rPr lang="ru-RU" sz="5400" dirty="0" smtClean="0"/>
              <a:t>во </a:t>
            </a:r>
            <a:r>
              <a:rPr lang="en-US" sz="5400" dirty="0" smtClean="0"/>
              <a:t>II </a:t>
            </a:r>
            <a:r>
              <a:rPr lang="ru-RU" sz="5400" dirty="0" smtClean="0"/>
              <a:t>четверти, </a:t>
            </a:r>
          </a:p>
          <a:p>
            <a:pPr algn="ctr">
              <a:buNone/>
            </a:pPr>
            <a:r>
              <a:rPr lang="ru-RU" sz="5400" dirty="0" smtClean="0"/>
              <a:t>уважаемые коллеги!</a:t>
            </a:r>
          </a:p>
          <a:p>
            <a:pPr>
              <a:buNone/>
            </a:pPr>
            <a:endParaRPr lang="ru-RU" sz="5400" dirty="0"/>
          </a:p>
        </p:txBody>
      </p:sp>
      <p:pic>
        <p:nvPicPr>
          <p:cNvPr id="45058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4357694"/>
            <a:ext cx="2107880" cy="18034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Количество детей – инвалидов </a:t>
            </a:r>
            <a:r>
              <a:rPr lang="ru-RU" sz="3600" b="1" dirty="0" smtClean="0"/>
              <a:t>7 чел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="1" u="sng" dirty="0" smtClean="0">
                <a:latin typeface="Arial" pitchFamily="34" charset="0"/>
                <a:cs typeface="Arial" pitchFamily="34" charset="0"/>
              </a:rPr>
              <a:t>2 человека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1 «А» Кравченко Дарья,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9 «Б»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Горкина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Яна – обучаются на дому;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ru-RU" b="1" u="sng" dirty="0" smtClean="0">
                <a:latin typeface="Arial" pitchFamily="34" charset="0"/>
                <a:cs typeface="Arial" pitchFamily="34" charset="0"/>
              </a:rPr>
              <a:t>5 человек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: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2 «А» Савельев Родион,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 3 «В»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Еганян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Артем,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 6 «А» Коробов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Эймунд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8 «В»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Фисенко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Андрей,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dirty="0" smtClean="0">
                <a:latin typeface="Arial" pitchFamily="34" charset="0"/>
                <a:cs typeface="Arial" pitchFamily="34" charset="0"/>
              </a:rPr>
              <a:t>10 «Б» Савинова Надежда – посещают занятия в школе.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98080" cy="70328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Аттестовано - </a:t>
            </a:r>
            <a:r>
              <a:rPr lang="ru-RU" sz="2800" b="1" dirty="0" smtClean="0"/>
              <a:t>569 учащихся</a:t>
            </a:r>
            <a:r>
              <a:rPr lang="ru-RU" sz="2800" dirty="0" smtClean="0"/>
              <a:t>  </a:t>
            </a:r>
            <a:r>
              <a:rPr lang="ru-RU" sz="2800" b="1" dirty="0" smtClean="0"/>
              <a:t>(3-9 классы)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28659" y="1214423"/>
          <a:ext cx="8072496" cy="5214969"/>
        </p:xfrm>
        <a:graphic>
          <a:graphicData uri="http://schemas.openxmlformats.org/drawingml/2006/table">
            <a:tbl>
              <a:tblPr/>
              <a:tblGrid>
                <a:gridCol w="1928829"/>
                <a:gridCol w="1928826"/>
                <a:gridCol w="2000264"/>
                <a:gridCol w="2214577"/>
              </a:tblGrid>
              <a:tr h="1438614"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Всего </a:t>
                      </a:r>
                      <a:r>
                        <a:rPr lang="ru-RU" sz="1800" dirty="0" err="1" smtClean="0">
                          <a:latin typeface="Times New Roman"/>
                          <a:ea typeface="Times New Roman"/>
                        </a:rPr>
                        <a:t>аттестованно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учащихся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отличников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хорошистов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неуспевающих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595"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чел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. - %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чел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. - %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чел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. - %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595"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3-х кл-77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2 - 2,6%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33 - 43 %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 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–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0%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595"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4-х кл-84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6 - 7 %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35 - 42 %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0 - 0%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595"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5-х кл-56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1 - 1,8 %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17 - 30 %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0 - 0%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595"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6-х кл-81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1 - 1,2 %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16 - 19,7%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4 - 4,9%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595"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7-х кл - 71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 – 0 %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22 – 31 %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0 – 0 %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595"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8-х кл-101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2 - 1,9 %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20 - 19,8 %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6 - 5,9 %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595"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9-х кл - 99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3 – 3 %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18 – 18 %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10 – 10 %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595">
                <a:tc>
                  <a:txBody>
                    <a:bodyPr/>
                    <a:lstStyle/>
                    <a:p>
                      <a:pPr marL="44958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ИТОГО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15 – 2,6 %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161 – 28 %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4958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</a:rPr>
                        <a:t>20 -3,8%</a:t>
                      </a:r>
                      <a:endParaRPr lang="ru-RU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Лучшие результаты 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447800"/>
            <a:ext cx="8076464" cy="480060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3 «А» класс – Т.Н. Чуприна  - 100% успеваемость, 67 % качество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4 «А» класс -  Бойко Н.В. - 100% успеваемость, 55 % качество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5 «Б» класс – Земляная Л.А. - 100% успеваемость, 36 % качество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7 «В» класс – Петриченко Н.В. - 100 % успеваемость, 32 % качество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7 «А» класс -  Самылина С.Г. - 100 % успеваемость, 32 % качество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7 «Б»класс -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Букарева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С.Н., - 100 % успеваемость, 31 % качество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7 «В» класс - Петриченко Н.В. – 100 %успеваемость, 31 % качество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8 «Г»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Налеткина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Н.С. - 100% успеваемость, 54 % качество</a:t>
            </a:r>
          </a:p>
          <a:p>
            <a:pPr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Низкие результаты: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447800"/>
            <a:ext cx="8147902" cy="4800600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3 «Б» Земляная Л.А. -  успеваемость 100 %, качество – 29 %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3 «В» Сенченко В.В. – успеваемость 100 %, качество – 38 %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6 «А» -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Ефанова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Т.Р. - успеваемость 92 %, качество – 29 %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6 «Б» -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Сарикек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А.А. - успеваемость 96 %, качество – 25 %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6 «В» -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Полатовская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О.В - успеваемость 96 %, качество – 11 %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8 «А» -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Шинкаренко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И.В. - успеваемость 92 %, качество – 11 %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8 «В» - Чертова Е.О. - успеваемость 84 %, качество – 12 %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9 «Г» - Богачева В.И. –  успеваемость 92 %, качество 17 %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9 «А» - Акопова Н.С. - успеваемость 96 %, качество 20 %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9 «Б» - Васюкова Л.В. - успеваемость 92 % , качество 24 %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9 «В»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Завгородняя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Т.В. – успеваемость 92 %, качество 24 %</a:t>
            </a:r>
          </a:p>
          <a:p>
            <a:pPr>
              <a:buNone/>
            </a:pPr>
            <a:endParaRPr lang="ru-RU" sz="19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 smtClean="0"/>
              <a:t>Количество отличников, хорошистов, неуспевающих по параллелям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071538" y="1214422"/>
          <a:ext cx="7862912" cy="5033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147</TotalTime>
  <Words>1850</Words>
  <Application>Microsoft Office PowerPoint</Application>
  <PresentationFormat>Экран (4:3)</PresentationFormat>
  <Paragraphs>601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Солнцестояние</vt:lpstr>
      <vt:lpstr>Педагогический совет по итогам 1 четверти  </vt:lpstr>
      <vt:lpstr>Прибыли за 1 четверть – 7 человек</vt:lpstr>
      <vt:lpstr>Выбыли за 1 четверть – 14 человек</vt:lpstr>
      <vt:lpstr>Общее количество учащихся</vt:lpstr>
      <vt:lpstr>Количество детей – инвалидов 7 чел</vt:lpstr>
      <vt:lpstr>Аттестовано - 569 учащихся  (3-9 классы)</vt:lpstr>
      <vt:lpstr>Лучшие результаты : </vt:lpstr>
      <vt:lpstr>Низкие результаты: </vt:lpstr>
      <vt:lpstr>Количество отличников, хорошистов, неуспевающих по параллелям</vt:lpstr>
      <vt:lpstr>Уровень успеваемости, качества и обученности  при переходе из начальной школы в среднее звено</vt:lpstr>
      <vt:lpstr>Слайд 11</vt:lpstr>
      <vt:lpstr>Слайд 12</vt:lpstr>
      <vt:lpstr>Слайд 13</vt:lpstr>
      <vt:lpstr>% соотношение  отличников, хорошистов, неуспевающих по параллелям</vt:lpstr>
      <vt:lpstr>Слайд 15</vt:lpstr>
      <vt:lpstr>Отличников в 1 четверти 2010-2011 учебного года – 15 человек</vt:lpstr>
      <vt:lpstr>Анализ учащихся-отличников за 3 года</vt:lpstr>
      <vt:lpstr>Потенциал</vt:lpstr>
      <vt:lpstr>Неуспевающие</vt:lpstr>
      <vt:lpstr>Слайд 20</vt:lpstr>
      <vt:lpstr>Слайд 21</vt:lpstr>
      <vt:lpstr>Слайд 22</vt:lpstr>
      <vt:lpstr> По сравнению с окончанием 2009-2010 учебного года : </vt:lpstr>
      <vt:lpstr>Слайд 24</vt:lpstr>
      <vt:lpstr>Предпрофильность обучения</vt:lpstr>
      <vt:lpstr>Профильность  обучения</vt:lpstr>
      <vt:lpstr>Количество учащихся, освобожденных от уроков физкультуры :</vt:lpstr>
      <vt:lpstr> Сведения о КДР, проведенных в  I четверти  математика    4 е классы </vt:lpstr>
      <vt:lpstr>  Математика 5-е классы </vt:lpstr>
      <vt:lpstr>Математика 6-е классы</vt:lpstr>
      <vt:lpstr>  Алгебра  7-е классы </vt:lpstr>
      <vt:lpstr>  Русский язык  4-е классы </vt:lpstr>
      <vt:lpstr>Русский язык 5-е классы </vt:lpstr>
      <vt:lpstr>Русский язык 6-е классы</vt:lpstr>
      <vt:lpstr>Русский язык 7-е классы </vt:lpstr>
      <vt:lpstr>10-е классы (история, химия)</vt:lpstr>
      <vt:lpstr>11-е классы  (География, английский язык, обществознание, физика)</vt:lpstr>
      <vt:lpstr>Всего в 2010-2011 учебном оду   56 педагогических работников</vt:lpstr>
      <vt:lpstr>Выбывшие и прибывшие педагогические и руководящие работники в ОУ</vt:lpstr>
      <vt:lpstr>Слайд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Педагогический совет по итогам 1 четверти  </dc:title>
  <cp:lastModifiedBy>Бойко Виктория</cp:lastModifiedBy>
  <cp:revision>29</cp:revision>
  <dcterms:modified xsi:type="dcterms:W3CDTF">2010-11-13T17:22:20Z</dcterms:modified>
</cp:coreProperties>
</file>