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882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0E42D-5A93-4BEA-9563-23C060A9D758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640B6-BCE2-451A-9370-E92B7D410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8E93C-1411-435A-9E9F-8334C75BD6E3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9E5C6-ACE7-4668-96D3-5C8A7B99D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F69B3-567F-4AE7-AC3C-D508626EA761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3B163-C5E3-4DDC-A48D-08B9DED15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C46E7-B387-4D59-B60B-248835328E71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430EC-6EAF-4170-9CFD-89E357AF7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93BA3-A954-45B9-BD3B-9C4BA8A6CDB9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7402E-6791-44D0-82A2-D9FC1D208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725A3-9CF4-405B-B4CB-25B83080BBCE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6087F-2340-4262-A41A-51EA3F296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F491D-2944-4489-A491-C4E81F1A9CB3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70C42-5A33-4884-8892-7D8CFCD92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D974A-26E6-43C1-AD7B-710AEA2EA714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19E9B-7CD4-4A7A-8B02-4B7AEE3C9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369A4-AE08-46EE-9462-2031803437AD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5BBD4-C46B-4AED-A756-A34717B20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9DB51-978B-4DB7-A042-9762844C3C7A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53581-8FBC-4038-B8AF-448D67DB8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7F8FF-42CF-44A1-B636-3EF8B24EC6C2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C478F-3A5C-4478-8241-1726504176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5733AB-41F3-4C6F-9A2E-886BA6D81CA5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F8D730-3CAC-47E1-869E-FA3C6371B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2910" y="1071546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«Графические возможности языка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 Basic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625" y="214313"/>
            <a:ext cx="7772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Графические возможности языка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 Basic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571500" y="3429000"/>
            <a:ext cx="6357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chemeClr val="tx2"/>
                </a:solidFill>
                <a:latin typeface="Calibri" pitchFamily="34" charset="0"/>
              </a:rPr>
              <a:t>Object. </a:t>
            </a:r>
            <a:r>
              <a:rPr lang="en-US" sz="3600" b="1">
                <a:solidFill>
                  <a:schemeClr val="accent2"/>
                </a:solidFill>
                <a:latin typeface="Calibri" pitchFamily="34" charset="0"/>
              </a:rPr>
              <a:t>Scale</a:t>
            </a:r>
            <a:r>
              <a:rPr lang="en-US" sz="3600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3600" b="1">
                <a:solidFill>
                  <a:schemeClr val="tx2"/>
                </a:solidFill>
                <a:latin typeface="Calibri" pitchFamily="34" charset="0"/>
              </a:rPr>
              <a:t>(</a:t>
            </a:r>
            <a:r>
              <a:rPr lang="en-US" sz="3600" b="1">
                <a:solidFill>
                  <a:schemeClr val="tx2"/>
                </a:solidFill>
                <a:latin typeface="Calibri" pitchFamily="34" charset="0"/>
              </a:rPr>
              <a:t>X1, Y1) – (X2, Y2)</a:t>
            </a:r>
            <a:endParaRPr lang="ru-RU" sz="36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428625" y="1785938"/>
            <a:ext cx="82867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Calibri" pitchFamily="34" charset="0"/>
              </a:rPr>
              <a:t>Scale – </a:t>
            </a:r>
            <a:r>
              <a:rPr lang="ru-RU" sz="3200" b="1" i="1">
                <a:solidFill>
                  <a:schemeClr val="tx2"/>
                </a:solidFill>
                <a:latin typeface="Calibri" pitchFamily="34" charset="0"/>
              </a:rPr>
              <a:t>позволяет задать систему координат и масштаб для формы или графического окна</a:t>
            </a:r>
            <a:endParaRPr lang="ru-RU" sz="3200" i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63" y="4429125"/>
            <a:ext cx="7072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u="sng">
                <a:solidFill>
                  <a:schemeClr val="tx2"/>
                </a:solidFill>
                <a:latin typeface="Calibri" pitchFamily="34" charset="0"/>
              </a:rPr>
              <a:t>Пример:</a:t>
            </a:r>
            <a:r>
              <a:rPr lang="ru-RU" sz="3600">
                <a:solidFill>
                  <a:schemeClr val="tx2"/>
                </a:solidFill>
                <a:latin typeface="Calibri" pitchFamily="34" charset="0"/>
              </a:rPr>
              <a:t> </a:t>
            </a:r>
          </a:p>
          <a:p>
            <a:r>
              <a:rPr lang="en-US" sz="3600" b="1">
                <a:solidFill>
                  <a:schemeClr val="tx2"/>
                </a:solidFill>
                <a:latin typeface="Calibri" pitchFamily="34" charset="0"/>
              </a:rPr>
              <a:t>Form1. </a:t>
            </a:r>
            <a:r>
              <a:rPr lang="en-US" sz="3600" b="1">
                <a:solidFill>
                  <a:schemeClr val="accent2"/>
                </a:solidFill>
                <a:latin typeface="Calibri" pitchFamily="34" charset="0"/>
              </a:rPr>
              <a:t>Scale</a:t>
            </a:r>
            <a:r>
              <a:rPr lang="en-US" sz="3600" b="1">
                <a:latin typeface="Calibri" pitchFamily="34" charset="0"/>
              </a:rPr>
              <a:t> </a:t>
            </a:r>
            <a:r>
              <a:rPr lang="en-US" sz="3600" b="1">
                <a:solidFill>
                  <a:schemeClr val="tx2"/>
                </a:solidFill>
                <a:latin typeface="Calibri" pitchFamily="34" charset="0"/>
              </a:rPr>
              <a:t>(0, 0)- (100,100)</a:t>
            </a:r>
            <a:endParaRPr lang="ru-RU" sz="3600" b="1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50" y="61913"/>
            <a:ext cx="8728075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654032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sunset" dir="t"/>
          </a:scene3d>
          <a:sp3d extrusionH="76200" contourW="12700" prstMaterial="matte">
            <a:bevelT prst="convex"/>
            <a:extrusionClr>
              <a:schemeClr val="accent2">
                <a:lumMod val="75000"/>
              </a:schemeClr>
            </a:extrusionClr>
            <a:contourClr>
              <a:schemeClr val="accent5">
                <a:lumMod val="75000"/>
              </a:schemeClr>
            </a:contourClr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/>
                </a:solidFill>
              </a:rPr>
              <a:t>Графические методы и примитивы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214438"/>
            <a:ext cx="8858250" cy="1692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>
                <a:solidFill>
                  <a:schemeClr val="tx2"/>
                </a:solidFill>
                <a:latin typeface="+mn-lt"/>
              </a:rPr>
              <a:t>PSET</a:t>
            </a:r>
            <a:r>
              <a:rPr lang="en-US" sz="3200" dirty="0">
                <a:latin typeface="+mn-lt"/>
              </a:rPr>
              <a:t> –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установка точки с заданными координатами и цветом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atin typeface="+mn-lt"/>
              </a:rPr>
              <a:t>Form1.  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PSET</a:t>
            </a:r>
            <a:r>
              <a:rPr lang="en-US" sz="4000" b="1" dirty="0">
                <a:latin typeface="+mn-lt"/>
              </a:rPr>
              <a:t> (</a:t>
            </a:r>
            <a:r>
              <a:rPr lang="en-US" sz="4000" b="1" dirty="0">
                <a:solidFill>
                  <a:srgbClr val="FF0000"/>
                </a:solidFill>
                <a:latin typeface="+mn-lt"/>
              </a:rPr>
              <a:t>X1, Y1</a:t>
            </a:r>
            <a:r>
              <a:rPr lang="en-US" sz="4000" b="1" dirty="0">
                <a:latin typeface="+mn-lt"/>
              </a:rPr>
              <a:t>) [ , color]</a:t>
            </a:r>
            <a:r>
              <a:rPr lang="ru-RU" sz="4000" b="1" dirty="0">
                <a:latin typeface="+mn-lt"/>
              </a:rPr>
              <a:t> </a:t>
            </a:r>
          </a:p>
        </p:txBody>
      </p: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357188" y="2887663"/>
            <a:ext cx="5084762" cy="3652837"/>
            <a:chOff x="357158" y="2888134"/>
            <a:chExt cx="5085011" cy="3651668"/>
          </a:xfrm>
        </p:grpSpPr>
        <p:sp>
          <p:nvSpPr>
            <p:cNvPr id="4" name="TextBox 3"/>
            <p:cNvSpPr txBox="1"/>
            <p:nvPr/>
          </p:nvSpPr>
          <p:spPr>
            <a:xfrm>
              <a:off x="357158" y="3000810"/>
              <a:ext cx="4000696" cy="3538992"/>
            </a:xfrm>
            <a:prstGeom prst="rect">
              <a:avLst/>
            </a:prstGeom>
            <a:blipFill>
              <a:blip r:embed="rId2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tile tx="0" ty="0" sx="100000" sy="100000" flip="none" algn="tl"/>
            </a:blipFill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 err="1">
                  <a:latin typeface="+mn-lt"/>
                </a:rPr>
                <a:t>vbBlack</a:t>
              </a:r>
              <a:r>
                <a:rPr lang="en-US" sz="2800" b="1" dirty="0">
                  <a:latin typeface="+mn-lt"/>
                </a:rPr>
                <a:t> – </a:t>
              </a:r>
              <a:r>
                <a:rPr lang="ru-RU" sz="2800" b="1" dirty="0">
                  <a:latin typeface="+mn-lt"/>
                </a:rPr>
                <a:t>черный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 err="1">
                  <a:solidFill>
                    <a:schemeClr val="tx2"/>
                  </a:solidFill>
                  <a:latin typeface="+mn-lt"/>
                </a:rPr>
                <a:t>vbBlue</a:t>
              </a:r>
              <a:r>
                <a:rPr lang="en-US" sz="2800" b="1" dirty="0">
                  <a:solidFill>
                    <a:schemeClr val="tx2"/>
                  </a:solidFill>
                  <a:latin typeface="+mn-lt"/>
                </a:rPr>
                <a:t> – </a:t>
              </a:r>
              <a:r>
                <a:rPr lang="ru-RU" sz="2800" b="1" dirty="0">
                  <a:solidFill>
                    <a:schemeClr val="tx2"/>
                  </a:solidFill>
                  <a:latin typeface="+mn-lt"/>
                </a:rPr>
                <a:t>синий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 err="1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vbGreen</a:t>
              </a:r>
              <a:r>
                <a:rPr lang="en-US" sz="2800" b="1" dirty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 – </a:t>
              </a:r>
              <a:r>
                <a:rPr lang="ru-RU" sz="2800" b="1" dirty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зеленый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lt"/>
                </a:rPr>
                <a:t>vbCyan</a:t>
              </a:r>
              <a:r>
                <a:rPr lang="en-US" sz="2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lt"/>
                </a:rPr>
                <a:t> – </a:t>
              </a:r>
              <a:r>
                <a:rPr lang="ru-RU" sz="2800" b="1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lt"/>
                </a:rPr>
                <a:t>голубой</a:t>
              </a:r>
              <a:endPara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+mn-lt"/>
                </a:rPr>
                <a:t>vbReb</a:t>
              </a:r>
              <a:r>
                <a:rPr lang="en-US" sz="2800" b="1" dirty="0">
                  <a:solidFill>
                    <a:srgbClr val="FF0000"/>
                  </a:solidFill>
                  <a:latin typeface="+mn-lt"/>
                </a:rPr>
                <a:t> – </a:t>
              </a:r>
              <a:r>
                <a:rPr lang="ru-RU" sz="2800" b="1" dirty="0">
                  <a:solidFill>
                    <a:srgbClr val="FF0000"/>
                  </a:solidFill>
                  <a:latin typeface="+mn-lt"/>
                </a:rPr>
                <a:t>красный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 err="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lt"/>
                </a:rPr>
                <a:t>vbMagenta</a:t>
              </a:r>
              <a:r>
                <a:rPr lang="en-US" sz="28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lt"/>
                </a:rPr>
                <a:t> – </a:t>
              </a:r>
              <a:r>
                <a:rPr lang="ru-RU" sz="28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lt"/>
                </a:rPr>
                <a:t>сиреневый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 err="1">
                  <a:solidFill>
                    <a:srgbClr val="FFFF00"/>
                  </a:solidFill>
                  <a:latin typeface="+mn-lt"/>
                </a:rPr>
                <a:t>vbYellow</a:t>
              </a:r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 – </a:t>
              </a:r>
              <a:r>
                <a:rPr lang="ru-RU" sz="2800" b="1" dirty="0">
                  <a:solidFill>
                    <a:srgbClr val="FFFF00"/>
                  </a:solidFill>
                  <a:latin typeface="+mn-lt"/>
                </a:rPr>
                <a:t>желтый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 err="1">
                  <a:solidFill>
                    <a:schemeClr val="bg1"/>
                  </a:solidFill>
                  <a:latin typeface="+mn-lt"/>
                </a:rPr>
                <a:t>vbWhite</a:t>
              </a:r>
              <a:r>
                <a:rPr lang="en-US" sz="2800" b="1" dirty="0">
                  <a:solidFill>
                    <a:schemeClr val="bg1"/>
                  </a:solidFill>
                  <a:latin typeface="+mn-lt"/>
                </a:rPr>
                <a:t> - </a:t>
              </a:r>
              <a:r>
                <a:rPr lang="ru-RU" sz="2800" b="1" dirty="0">
                  <a:solidFill>
                    <a:schemeClr val="bg1"/>
                  </a:solidFill>
                  <a:latin typeface="+mn-lt"/>
                </a:rPr>
                <a:t>белый</a:t>
              </a:r>
            </a:p>
          </p:txBody>
        </p:sp>
        <p:sp>
          <p:nvSpPr>
            <p:cNvPr id="5" name="Стрелка вправо 4"/>
            <p:cNvSpPr/>
            <p:nvPr/>
          </p:nvSpPr>
          <p:spPr>
            <a:xfrm rot="9934848">
              <a:off x="3837128" y="2888134"/>
              <a:ext cx="1605041" cy="28565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" name="Группа 8"/>
          <p:cNvGrpSpPr>
            <a:grpSpLocks/>
          </p:cNvGrpSpPr>
          <p:nvPr/>
        </p:nvGrpSpPr>
        <p:grpSpPr bwMode="auto">
          <a:xfrm>
            <a:off x="4071938" y="2928938"/>
            <a:ext cx="3429000" cy="1798637"/>
            <a:chOff x="4071934" y="2928934"/>
            <a:chExt cx="3429024" cy="1799221"/>
          </a:xfrm>
        </p:grpSpPr>
        <p:sp>
          <p:nvSpPr>
            <p:cNvPr id="5129" name="TextBox 6"/>
            <p:cNvSpPr txBox="1">
              <a:spLocks noChangeArrowheads="1"/>
            </p:cNvSpPr>
            <p:nvPr/>
          </p:nvSpPr>
          <p:spPr bwMode="auto">
            <a:xfrm>
              <a:off x="4071934" y="4143380"/>
              <a:ext cx="3429024" cy="584775"/>
            </a:xfrm>
            <a:prstGeom prst="rect">
              <a:avLst/>
            </a:prstGeom>
            <a:gradFill rotWithShape="0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  <a:latin typeface="Calibri" pitchFamily="34" charset="0"/>
                </a:rPr>
                <a:t>QBColor (number)</a:t>
              </a:r>
              <a:endParaRPr lang="ru-RU" sz="32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" name="Стрелка вниз 7"/>
            <p:cNvSpPr/>
            <p:nvPr/>
          </p:nvSpPr>
          <p:spPr>
            <a:xfrm>
              <a:off x="5572131" y="2928934"/>
              <a:ext cx="428628" cy="121483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9" name="Группа 12"/>
          <p:cNvGrpSpPr>
            <a:grpSpLocks/>
          </p:cNvGrpSpPr>
          <p:nvPr/>
        </p:nvGrpSpPr>
        <p:grpSpPr bwMode="auto">
          <a:xfrm>
            <a:off x="3786188" y="1817688"/>
            <a:ext cx="5000625" cy="4492625"/>
            <a:chOff x="3786182" y="1818249"/>
            <a:chExt cx="5000660" cy="4491425"/>
          </a:xfrm>
        </p:grpSpPr>
        <p:sp>
          <p:nvSpPr>
            <p:cNvPr id="5127" name="TextBox 9"/>
            <p:cNvSpPr txBox="1">
              <a:spLocks noChangeArrowheads="1"/>
            </p:cNvSpPr>
            <p:nvPr/>
          </p:nvSpPr>
          <p:spPr bwMode="auto">
            <a:xfrm>
              <a:off x="3786182" y="5786454"/>
              <a:ext cx="5000660" cy="52322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  <a:latin typeface="Calibri" pitchFamily="34" charset="0"/>
                </a:rPr>
                <a:t>RGB(</a:t>
              </a:r>
              <a:r>
                <a:rPr lang="en-US" sz="2800" b="1">
                  <a:solidFill>
                    <a:srgbClr val="FF0000"/>
                  </a:solidFill>
                  <a:latin typeface="Calibri" pitchFamily="34" charset="0"/>
                </a:rPr>
                <a:t>bytRed</a:t>
              </a:r>
              <a:r>
                <a:rPr lang="en-US" sz="2800" b="1">
                  <a:solidFill>
                    <a:schemeClr val="bg1"/>
                  </a:solidFill>
                  <a:latin typeface="Calibri" pitchFamily="34" charset="0"/>
                </a:rPr>
                <a:t>, </a:t>
              </a:r>
              <a:r>
                <a:rPr lang="en-US" sz="2800" b="1">
                  <a:solidFill>
                    <a:srgbClr val="00B050"/>
                  </a:solidFill>
                  <a:latin typeface="Calibri" pitchFamily="34" charset="0"/>
                </a:rPr>
                <a:t>bytGreen</a:t>
              </a:r>
              <a:r>
                <a:rPr lang="en-US" sz="2800" b="1">
                  <a:solidFill>
                    <a:schemeClr val="bg1"/>
                  </a:solidFill>
                  <a:latin typeface="Calibri" pitchFamily="34" charset="0"/>
                </a:rPr>
                <a:t>, bytBlue)</a:t>
              </a:r>
              <a:endParaRPr lang="ru-RU" sz="28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" name="Выгнутая вправо стрелка 11"/>
            <p:cNvSpPr/>
            <p:nvPr/>
          </p:nvSpPr>
          <p:spPr>
            <a:xfrm rot="19889641">
              <a:off x="7215206" y="1818249"/>
              <a:ext cx="1441460" cy="3961342"/>
            </a:xfrm>
            <a:prstGeom prst="curvedLeftArrow">
              <a:avLst>
                <a:gd name="adj1" fmla="val 22110"/>
                <a:gd name="adj2" fmla="val 28497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654032"/>
          </a:xfr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 extrusionH="76200" contourW="12700">
            <a:bevelT prst="convex"/>
            <a:extrusionClr>
              <a:schemeClr val="accent2"/>
            </a:extrusionClr>
            <a:contourClr>
              <a:schemeClr val="accent6">
                <a:lumMod val="60000"/>
                <a:lumOff val="40000"/>
              </a:schemeClr>
            </a:contourClr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/>
                </a:solidFill>
              </a:rPr>
              <a:t>Графические методы и примитивы</a:t>
            </a:r>
            <a:endParaRPr lang="ru-RU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28625" y="1071563"/>
            <a:ext cx="835818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u="sng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Line</a:t>
            </a:r>
            <a:r>
              <a:rPr lang="en-US" sz="2400" b="1" i="1" dirty="0">
                <a:latin typeface="+mn-lt"/>
              </a:rPr>
              <a:t> – </a:t>
            </a:r>
            <a:r>
              <a:rPr lang="ru-RU" sz="2400" b="1" i="1" dirty="0">
                <a:latin typeface="+mn-lt"/>
              </a:rPr>
              <a:t>рисование линии, прямоугольника или закрашенного прямоугольника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63" y="1928813"/>
            <a:ext cx="6643687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Пример: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+mn-lt"/>
              </a:rPr>
              <a:t>Form1. 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LINE</a:t>
            </a:r>
            <a:r>
              <a:rPr lang="en-US" sz="3200" b="1" dirty="0">
                <a:latin typeface="+mn-lt"/>
              </a:rPr>
              <a:t> (20, 30) – (70, 90), </a:t>
            </a:r>
            <a:r>
              <a:rPr lang="en-US" sz="3200" b="1" dirty="0" err="1">
                <a:latin typeface="+mn-lt"/>
              </a:rPr>
              <a:t>vbRed</a:t>
            </a:r>
            <a:r>
              <a:rPr lang="en-US" sz="3200" b="1" dirty="0">
                <a:latin typeface="+mn-lt"/>
              </a:rPr>
              <a:t> </a:t>
            </a:r>
            <a:r>
              <a:rPr lang="ru-RU" sz="3200" b="1" i="1" dirty="0">
                <a:solidFill>
                  <a:schemeClr val="tx2"/>
                </a:solidFill>
                <a:latin typeface="+mn-lt"/>
              </a:rPr>
              <a:t> </a:t>
            </a:r>
            <a:endParaRPr lang="ru-RU" sz="3200" b="1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2257" t="20128" r="30544" b="27363"/>
          <a:stretch>
            <a:fillRect/>
          </a:stretch>
        </p:blipFill>
        <p:spPr bwMode="auto">
          <a:xfrm>
            <a:off x="1928794" y="2857496"/>
            <a:ext cx="4555113" cy="35325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5" name="Группа 7"/>
          <p:cNvGrpSpPr>
            <a:grpSpLocks/>
          </p:cNvGrpSpPr>
          <p:nvPr/>
        </p:nvGrpSpPr>
        <p:grpSpPr bwMode="auto">
          <a:xfrm>
            <a:off x="1857375" y="2214563"/>
            <a:ext cx="5786438" cy="4214812"/>
            <a:chOff x="1857356" y="2214554"/>
            <a:chExt cx="5786478" cy="4214842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/>
            <a:srcRect l="5273" t="8789" r="37305" b="37744"/>
            <a:stretch>
              <a:fillRect/>
            </a:stretch>
          </p:blipFill>
          <p:spPr bwMode="auto">
            <a:xfrm>
              <a:off x="1857356" y="2786058"/>
              <a:ext cx="4714908" cy="3643338"/>
            </a:xfrm>
            <a:prstGeom prst="rect">
              <a:avLst/>
            </a:prstGeom>
            <a:ln w="381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6157" name="TextBox 6"/>
            <p:cNvSpPr txBox="1">
              <a:spLocks noChangeArrowheads="1"/>
            </p:cNvSpPr>
            <p:nvPr/>
          </p:nvSpPr>
          <p:spPr bwMode="auto">
            <a:xfrm>
              <a:off x="7000892" y="2214554"/>
              <a:ext cx="64294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latin typeface="Calibri" pitchFamily="34" charset="0"/>
                </a:rPr>
                <a:t>, B</a:t>
              </a:r>
              <a:endParaRPr lang="ru-RU" sz="3200" b="1">
                <a:latin typeface="Calibri" pitchFamily="34" charset="0"/>
              </a:endParaRPr>
            </a:p>
          </p:txBody>
        </p:sp>
      </p:grpSp>
      <p:grpSp>
        <p:nvGrpSpPr>
          <p:cNvPr id="6" name="Группа 10"/>
          <p:cNvGrpSpPr>
            <a:grpSpLocks/>
          </p:cNvGrpSpPr>
          <p:nvPr/>
        </p:nvGrpSpPr>
        <p:grpSpPr bwMode="auto">
          <a:xfrm>
            <a:off x="1857375" y="2214563"/>
            <a:ext cx="6429375" cy="4170362"/>
            <a:chOff x="1857356" y="2214554"/>
            <a:chExt cx="6429420" cy="4171080"/>
          </a:xfrm>
        </p:grpSpPr>
        <p:sp>
          <p:nvSpPr>
            <p:cNvPr id="6154" name="TextBox 8"/>
            <p:cNvSpPr txBox="1">
              <a:spLocks noChangeArrowheads="1"/>
            </p:cNvSpPr>
            <p:nvPr/>
          </p:nvSpPr>
          <p:spPr bwMode="auto">
            <a:xfrm>
              <a:off x="7215206" y="2214554"/>
              <a:ext cx="107157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latin typeface="Calibri" pitchFamily="34" charset="0"/>
                </a:rPr>
                <a:t>BF</a:t>
              </a:r>
              <a:endParaRPr lang="ru-RU" sz="3200" b="1">
                <a:latin typeface="Calibri" pitchFamily="34" charset="0"/>
              </a:endParaRPr>
            </a:p>
          </p:txBody>
        </p:sp>
        <p:pic>
          <p:nvPicPr>
            <p:cNvPr id="6155" name="Picture 4"/>
            <p:cNvPicPr>
              <a:picLocks noChangeAspect="1" noChangeArrowheads="1"/>
            </p:cNvPicPr>
            <p:nvPr/>
          </p:nvPicPr>
          <p:blipFill>
            <a:blip r:embed="rId4"/>
            <a:srcRect l="6641" t="11182" r="35938" b="36084"/>
            <a:stretch>
              <a:fillRect/>
            </a:stretch>
          </p:blipFill>
          <p:spPr bwMode="auto">
            <a:xfrm>
              <a:off x="1857356" y="2786058"/>
              <a:ext cx="4714908" cy="3599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582594"/>
          </a:xfr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 extrusionH="76200" contourW="12700">
            <a:bevelT prst="convex"/>
            <a:extrusionClr>
              <a:schemeClr val="accent2"/>
            </a:extrusionClr>
            <a:contourClr>
              <a:schemeClr val="accent6">
                <a:lumMod val="60000"/>
                <a:lumOff val="40000"/>
              </a:schemeClr>
            </a:contourClr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/>
                </a:solidFill>
              </a:rPr>
              <a:t>Графические методы и примитивы</a:t>
            </a: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85750" y="1071563"/>
            <a:ext cx="88582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u="sng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Circle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latin typeface="+mn-lt"/>
              </a:rPr>
              <a:t>– </a:t>
            </a:r>
            <a:r>
              <a:rPr lang="ru-RU" sz="2400" b="1" i="1" dirty="0">
                <a:latin typeface="+mn-lt"/>
              </a:rPr>
              <a:t>рисование окружности, овала или дуги с заданными координатами центра, радиусом, цветом, начальном и конечном углами дуги и коэффициентом сжатия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8" y="2286000"/>
            <a:ext cx="45720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</a:rPr>
              <a:t>Пример: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</a:rPr>
              <a:t>Form1.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Circle</a:t>
            </a:r>
            <a:r>
              <a:rPr lang="en-US" sz="2400" b="1" dirty="0">
                <a:latin typeface="+mn-lt"/>
              </a:rPr>
              <a:t> (50,50), 20, </a:t>
            </a:r>
            <a:r>
              <a:rPr lang="en-US" sz="2400" b="1" dirty="0" err="1">
                <a:latin typeface="+mn-lt"/>
              </a:rPr>
              <a:t>vbRed</a:t>
            </a:r>
            <a:endParaRPr lang="ru-RU" sz="2400" b="1" dirty="0"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8203" t="13916" r="33789" b="33350"/>
          <a:stretch>
            <a:fillRect/>
          </a:stretch>
        </p:blipFill>
        <p:spPr bwMode="auto">
          <a:xfrm>
            <a:off x="1500188" y="3143250"/>
            <a:ext cx="4929187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1571625" y="2643188"/>
            <a:ext cx="5143500" cy="4056062"/>
            <a:chOff x="1571604" y="2643182"/>
            <a:chExt cx="5143536" cy="4055764"/>
          </a:xfrm>
        </p:grpSpPr>
        <p:pic>
          <p:nvPicPr>
            <p:cNvPr id="7183" name="Picture 3"/>
            <p:cNvPicPr>
              <a:picLocks noChangeAspect="1" noChangeArrowheads="1"/>
            </p:cNvPicPr>
            <p:nvPr/>
          </p:nvPicPr>
          <p:blipFill>
            <a:blip r:embed="rId3"/>
            <a:srcRect l="10547" t="16846" r="32617" b="31152"/>
            <a:stretch>
              <a:fillRect/>
            </a:stretch>
          </p:blipFill>
          <p:spPr bwMode="auto">
            <a:xfrm>
              <a:off x="1571604" y="3143248"/>
              <a:ext cx="4857784" cy="3555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4" name="TextBox 7"/>
            <p:cNvSpPr txBox="1">
              <a:spLocks noChangeArrowheads="1"/>
            </p:cNvSpPr>
            <p:nvPr/>
          </p:nvSpPr>
          <p:spPr bwMode="auto">
            <a:xfrm>
              <a:off x="4500562" y="2643182"/>
              <a:ext cx="221457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, , , 0.5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1571625" y="2643188"/>
            <a:ext cx="5143500" cy="4071937"/>
            <a:chOff x="1571604" y="2643182"/>
            <a:chExt cx="5143536" cy="4071966"/>
          </a:xfrm>
        </p:grpSpPr>
        <p:pic>
          <p:nvPicPr>
            <p:cNvPr id="7181" name="Picture 4"/>
            <p:cNvPicPr>
              <a:picLocks noChangeAspect="1" noChangeArrowheads="1"/>
            </p:cNvPicPr>
            <p:nvPr/>
          </p:nvPicPr>
          <p:blipFill>
            <a:blip r:embed="rId4"/>
            <a:srcRect l="11719" t="19775" r="30273" b="27490"/>
            <a:stretch>
              <a:fillRect/>
            </a:stretch>
          </p:blipFill>
          <p:spPr bwMode="auto">
            <a:xfrm>
              <a:off x="1571604" y="3143248"/>
              <a:ext cx="4911363" cy="357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2" name="TextBox 11"/>
            <p:cNvSpPr txBox="1">
              <a:spLocks noChangeArrowheads="1"/>
            </p:cNvSpPr>
            <p:nvPr/>
          </p:nvSpPr>
          <p:spPr bwMode="auto">
            <a:xfrm>
              <a:off x="4500562" y="2643182"/>
              <a:ext cx="221457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, , , 1.5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7" name="Группа 15"/>
          <p:cNvGrpSpPr>
            <a:grpSpLocks/>
          </p:cNvGrpSpPr>
          <p:nvPr/>
        </p:nvGrpSpPr>
        <p:grpSpPr bwMode="auto">
          <a:xfrm>
            <a:off x="1571625" y="2643188"/>
            <a:ext cx="4929188" cy="4068762"/>
            <a:chOff x="1571604" y="2643182"/>
            <a:chExt cx="4929222" cy="4069050"/>
          </a:xfrm>
        </p:grpSpPr>
        <p:pic>
          <p:nvPicPr>
            <p:cNvPr id="7179" name="Picture 5"/>
            <p:cNvPicPr>
              <a:picLocks noChangeAspect="1" noChangeArrowheads="1"/>
            </p:cNvPicPr>
            <p:nvPr/>
          </p:nvPicPr>
          <p:blipFill>
            <a:blip r:embed="rId5"/>
            <a:srcRect l="6055" t="28027" r="36523" b="19238"/>
            <a:stretch>
              <a:fillRect/>
            </a:stretch>
          </p:blipFill>
          <p:spPr bwMode="auto">
            <a:xfrm>
              <a:off x="1571604" y="3143248"/>
              <a:ext cx="4929222" cy="3568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0" name="TextBox 14"/>
            <p:cNvSpPr txBox="1">
              <a:spLocks noChangeArrowheads="1"/>
            </p:cNvSpPr>
            <p:nvPr/>
          </p:nvSpPr>
          <p:spPr bwMode="auto">
            <a:xfrm>
              <a:off x="4572000" y="2643182"/>
              <a:ext cx="11430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,3.14, 0</a:t>
              </a:r>
              <a:endParaRPr lang="ru-RU" sz="2400" b="1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Домашнее задание</a:t>
            </a: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500063" y="1857375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§ 4.10 (учебник Н. Угринович «Информатика и информационные технологии»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1_grafikaVB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21_grafikaVB</Template>
  <TotalTime>0</TotalTime>
  <Words>210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21_grafikaVB</vt:lpstr>
      <vt:lpstr>Тема: «Графические возможности языка  Visual Basic»</vt:lpstr>
      <vt:lpstr>Графические возможности языка Visual Basic</vt:lpstr>
      <vt:lpstr>Слайд 3</vt:lpstr>
      <vt:lpstr>Графические методы и примитивы</vt:lpstr>
      <vt:lpstr>Графические методы и примитивы</vt:lpstr>
      <vt:lpstr>Графические методы и примитивы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«Графические возможности языка  Visual Basic»</dc:title>
  <dc:creator>Олежа</dc:creator>
  <cp:lastModifiedBy>Олежа</cp:lastModifiedBy>
  <cp:revision>1</cp:revision>
  <dcterms:created xsi:type="dcterms:W3CDTF">2010-11-30T17:49:02Z</dcterms:created>
  <dcterms:modified xsi:type="dcterms:W3CDTF">2010-11-30T17:49:27Z</dcterms:modified>
</cp:coreProperties>
</file>