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95" r:id="rId4"/>
    <p:sldId id="290" r:id="rId5"/>
    <p:sldId id="291" r:id="rId6"/>
    <p:sldId id="292" r:id="rId7"/>
    <p:sldId id="296" r:id="rId8"/>
    <p:sldId id="293" r:id="rId9"/>
    <p:sldId id="297" r:id="rId10"/>
    <p:sldId id="259" r:id="rId11"/>
    <p:sldId id="260" r:id="rId12"/>
    <p:sldId id="294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ECFF"/>
    <a:srgbClr val="D1EDFF"/>
    <a:srgbClr val="B7E4FF"/>
    <a:srgbClr val="CCECFF"/>
    <a:srgbClr val="990000"/>
    <a:srgbClr val="0033CC"/>
    <a:srgbClr val="FFC993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181" autoAdjust="0"/>
  </p:normalViewPr>
  <p:slideViewPr>
    <p:cSldViewPr snapToGrid="0">
      <p:cViewPr varScale="1">
        <p:scale>
          <a:sx n="94" d="100"/>
          <a:sy n="94" d="100"/>
        </p:scale>
        <p:origin x="-3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18"/>
    </p:cViewPr>
  </p:sorterViewPr>
  <p:notesViewPr>
    <p:cSldViewPr snapToGrid="0">
      <p:cViewPr varScale="1">
        <p:scale>
          <a:sx n="53" d="100"/>
          <a:sy n="53" d="100"/>
        </p:scale>
        <p:origin x="-106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Matisse ITC" pitchFamily="82" charset="0"/>
              </a:defRPr>
            </a:lvl1pPr>
          </a:lstStyle>
          <a:p>
            <a:endParaRPr lang="ru-RU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Matisse ITC" pitchFamily="82" charset="0"/>
              </a:defRPr>
            </a:lvl1pPr>
          </a:lstStyle>
          <a:p>
            <a:endParaRPr lang="ru-RU"/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Matisse ITC" pitchFamily="82" charset="0"/>
              </a:defRPr>
            </a:lvl1pPr>
          </a:lstStyle>
          <a:p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Matisse ITC" pitchFamily="82" charset="0"/>
              </a:defRPr>
            </a:lvl1pPr>
          </a:lstStyle>
          <a:p>
            <a:fld id="{FC98C17C-6113-4B90-BC45-5230089DB28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86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60788BE7-E1C8-4963-8946-D3A8CB5AFE1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C2558-A367-4679-9902-D9F39711BE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C82AD-898F-452D-BE92-66C643C626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1A1FD-83C8-4008-9ECD-C2CD73DDEE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728E076-E4D8-45CD-9F57-101C9713BA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36E5EE-E1A6-4D5C-BBA1-6DC15BB571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1F089-DC51-4A71-A333-E0EDCA1FFF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9CB3D3-8BD6-41AC-8BD6-C0287A9B24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251D3-C663-4ACD-94C1-F26ECEFD21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77AC3-4B07-49BE-A45A-3942708396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DAA3E-C0F3-42F9-87B8-D0364D6012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CFA8D-B445-4217-BB4D-1C50E872D5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F0A79-7C27-48AA-8315-20098659F4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BD5A2-A290-445A-91F3-E3AFFE3698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/>
              <a:t>Москва, 2006 г.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076E0C5-D087-4ADF-9B32-EF3FC8D5DD3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.xml"/><Relationship Id="rId5" Type="http://schemas.openxmlformats.org/officeDocument/2006/relationships/slide" Target="slide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4.jpeg"/><Relationship Id="rId7" Type="http://schemas.openxmlformats.org/officeDocument/2006/relationships/image" Target="../media/image1.jpeg"/><Relationship Id="rId12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11" Type="http://schemas.openxmlformats.org/officeDocument/2006/relationships/image" Target="../media/image11.jpeg"/><Relationship Id="rId5" Type="http://schemas.openxmlformats.org/officeDocument/2006/relationships/image" Target="../media/image6.jpeg"/><Relationship Id="rId10" Type="http://schemas.openxmlformats.org/officeDocument/2006/relationships/image" Target="../media/image10.gif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0.xml"/><Relationship Id="rId7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13.jpeg"/><Relationship Id="rId4" Type="http://schemas.openxmlformats.org/officeDocument/2006/relationships/slide" Target="slide5.xml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3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.jpe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14.jpeg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slide" Target="slide3.xml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5742E-B2BA-4545-980C-447399FB8407}" type="slidenum">
              <a:rPr lang="ru-RU"/>
              <a:pPr/>
              <a:t>1</a:t>
            </a:fld>
            <a:endParaRPr lang="ru-RU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2813" y="0"/>
            <a:ext cx="7969250" cy="2132013"/>
          </a:xfrm>
        </p:spPr>
        <p:txBody>
          <a:bodyPr/>
          <a:lstStyle/>
          <a:p>
            <a:r>
              <a:rPr lang="ru-RU" sz="6000" b="1">
                <a:solidFill>
                  <a:srgbClr val="990000"/>
                </a:solidFill>
              </a:rPr>
              <a:t>ЧУВСТВЕННОЕ</a:t>
            </a:r>
            <a:br>
              <a:rPr lang="ru-RU" sz="6000" b="1">
                <a:solidFill>
                  <a:srgbClr val="990000"/>
                </a:solidFill>
              </a:rPr>
            </a:br>
            <a:r>
              <a:rPr lang="ru-RU" sz="6000" b="1">
                <a:solidFill>
                  <a:srgbClr val="990000"/>
                </a:solidFill>
              </a:rPr>
              <a:t>ПОЗНАНИЕ</a:t>
            </a:r>
            <a:endParaRPr lang="en-US" sz="6000" b="1">
              <a:solidFill>
                <a:srgbClr val="990000"/>
              </a:solidFill>
            </a:endParaRPr>
          </a:p>
        </p:txBody>
      </p:sp>
      <p:pic>
        <p:nvPicPr>
          <p:cNvPr id="6149" name="Picture 5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7663" y="6232525"/>
            <a:ext cx="863600" cy="377825"/>
          </a:xfrm>
          <a:prstGeom prst="rect">
            <a:avLst/>
          </a:prstGeom>
          <a:noFill/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6010275" y="5267325"/>
            <a:ext cx="1479550" cy="320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3744913" y="6096000"/>
            <a:ext cx="1625600" cy="493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63" name="Picture 19" descr="0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0213" y="2520950"/>
            <a:ext cx="3281362" cy="3308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646AA-2809-44BA-A354-6AC5592F7FAE}" type="slidenum">
              <a:rPr lang="ru-RU"/>
              <a:pPr/>
              <a:t>10</a:t>
            </a:fld>
            <a:endParaRPr lang="ru-RU"/>
          </a:p>
        </p:txBody>
      </p:sp>
      <p:pic>
        <p:nvPicPr>
          <p:cNvPr id="12315" name="Picture 27" descr="кнопка вперед копия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pic>
        <p:nvPicPr>
          <p:cNvPr id="12317" name="Picture 29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12320" name="Rectangle 32"/>
          <p:cNvSpPr>
            <a:spLocks noGrp="1" noChangeArrowheads="1"/>
          </p:cNvSpPr>
          <p:nvPr>
            <p:ph type="title"/>
          </p:nvPr>
        </p:nvSpPr>
        <p:spPr>
          <a:xfrm>
            <a:off x="455613" y="350838"/>
            <a:ext cx="8229600" cy="757237"/>
          </a:xfrm>
          <a:noFill/>
          <a:ln/>
        </p:spPr>
        <p:txBody>
          <a:bodyPr anchor="b"/>
          <a:lstStyle/>
          <a:p>
            <a:r>
              <a:rPr lang="ru-RU" sz="5400" b="1">
                <a:solidFill>
                  <a:srgbClr val="990000"/>
                </a:solidFill>
              </a:rPr>
              <a:t>Представление</a:t>
            </a:r>
          </a:p>
        </p:txBody>
      </p:sp>
      <p:sp>
        <p:nvSpPr>
          <p:cNvPr id="12321" name="Rectangle 33"/>
          <p:cNvSpPr>
            <a:spLocks noChangeArrowheads="1"/>
          </p:cNvSpPr>
          <p:nvPr/>
        </p:nvSpPr>
        <p:spPr bwMode="auto">
          <a:xfrm>
            <a:off x="468313" y="2133600"/>
            <a:ext cx="7696200" cy="2879725"/>
          </a:xfrm>
          <a:prstGeom prst="rect">
            <a:avLst/>
          </a:prstGeom>
          <a:noFill/>
          <a:ln w="28575">
            <a:solidFill>
              <a:srgbClr val="990033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/>
              <a:t>  </a:t>
            </a:r>
            <a:r>
              <a:rPr lang="ru-RU" sz="4000">
                <a:solidFill>
                  <a:srgbClr val="000099"/>
                </a:solidFill>
              </a:rPr>
              <a:t>Чувственный образ объекта, в данный момент нами не воспринимаемого, но воспринятого ранее.</a:t>
            </a:r>
          </a:p>
        </p:txBody>
      </p:sp>
      <p:sp>
        <p:nvSpPr>
          <p:cNvPr id="12322" name="Rectangle 3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545263" y="6237288"/>
            <a:ext cx="1295400" cy="360362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  <a:latin typeface="Comic Sans MS" pitchFamily="66" charset="0"/>
              </a:rPr>
              <a:t>Примеры</a:t>
            </a:r>
          </a:p>
        </p:txBody>
      </p:sp>
      <p:sp>
        <p:nvSpPr>
          <p:cNvPr id="12323" name="Rectangle 35"/>
          <p:cNvSpPr>
            <a:spLocks noChangeArrowheads="1"/>
          </p:cNvSpPr>
          <p:nvPr/>
        </p:nvSpPr>
        <p:spPr bwMode="auto">
          <a:xfrm>
            <a:off x="3843338" y="6227763"/>
            <a:ext cx="1430337" cy="385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2316" name="Picture 28" descr="кнопка возврата в меню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48125" y="6264275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23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9486-684D-48C1-BDA1-92A2A25F5F35}" type="slidenum">
              <a:rPr lang="ru-RU"/>
              <a:pPr/>
              <a:t>11</a:t>
            </a:fld>
            <a:endParaRPr lang="ru-RU"/>
          </a:p>
        </p:txBody>
      </p:sp>
      <p:pic>
        <p:nvPicPr>
          <p:cNvPr id="13335" name="Picture 23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pic>
        <p:nvPicPr>
          <p:cNvPr id="13337" name="Picture 25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13339" name="Rectangle 27"/>
          <p:cNvSpPr>
            <a:spLocks noGrp="1" noChangeArrowheads="1"/>
          </p:cNvSpPr>
          <p:nvPr>
            <p:ph type="title"/>
          </p:nvPr>
        </p:nvSpPr>
        <p:spPr>
          <a:xfrm>
            <a:off x="755650" y="406400"/>
            <a:ext cx="6870700" cy="914400"/>
          </a:xfrm>
          <a:noFill/>
          <a:ln/>
        </p:spPr>
        <p:txBody>
          <a:bodyPr anchor="b"/>
          <a:lstStyle/>
          <a:p>
            <a:r>
              <a:rPr lang="ru-RU" sz="5400" b="1">
                <a:solidFill>
                  <a:srgbClr val="990000"/>
                </a:solidFill>
              </a:rPr>
              <a:t>В ы в о д ы</a:t>
            </a:r>
          </a:p>
        </p:txBody>
      </p:sp>
      <p:sp>
        <p:nvSpPr>
          <p:cNvPr id="13340" name="Rectangle 28"/>
          <p:cNvSpPr>
            <a:spLocks noGrp="1" noChangeArrowheads="1"/>
          </p:cNvSpPr>
          <p:nvPr>
            <p:ph type="body" idx="1"/>
          </p:nvPr>
        </p:nvSpPr>
        <p:spPr>
          <a:xfrm>
            <a:off x="627063" y="1568450"/>
            <a:ext cx="7696200" cy="2062163"/>
          </a:xfrm>
          <a:noFill/>
          <a:ln w="12700">
            <a:solidFill>
              <a:srgbClr val="990033"/>
            </a:solidFill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ru-RU" sz="3600">
                <a:solidFill>
                  <a:srgbClr val="000099"/>
                </a:solidFill>
                <a:latin typeface="Comic Sans MS" pitchFamily="66" charset="0"/>
              </a:rPr>
              <a:t>С помощью органов чувств мы познаем отдельные предметы и явления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 rot="-280747">
            <a:off x="1370013" y="4303713"/>
            <a:ext cx="6500812" cy="1309687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prstShdw prst="shdw18" dist="17961" dir="135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Возможности чувственного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  познания ограничены</a:t>
            </a: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3744913" y="6226175"/>
            <a:ext cx="1509712" cy="392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36" name="Picture 24" descr="кнопка возврата в меню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7825" y="6237288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0" grpId="0" build="p" animBg="1"/>
      <p:bldP spid="13341" grpId="0" animBg="1"/>
      <p:bldP spid="1334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2511D-C111-4942-928D-7964AFC8FCF9}" type="slidenum">
              <a:rPr lang="ru-RU"/>
              <a:pPr/>
              <a:t>12</a:t>
            </a:fld>
            <a:endParaRPr lang="ru-RU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263525"/>
            <a:ext cx="7772400" cy="925513"/>
          </a:xfrm>
          <a:noFill/>
          <a:ln/>
        </p:spPr>
        <p:txBody>
          <a:bodyPr anchor="b"/>
          <a:lstStyle/>
          <a:p>
            <a:r>
              <a:rPr lang="ru-RU" sz="5400" b="1">
                <a:solidFill>
                  <a:srgbClr val="990000"/>
                </a:solidFill>
              </a:rPr>
              <a:t>Давайте обсудим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382713"/>
            <a:ext cx="7269163" cy="4705350"/>
          </a:xfrm>
          <a:noFill/>
          <a:ln/>
        </p:spPr>
        <p:txBody>
          <a:bodyPr>
            <a:spAutoFit/>
          </a:bodyPr>
          <a:lstStyle/>
          <a:p>
            <a:pPr marL="609600" indent="-609600">
              <a:buFontTx/>
              <a:buAutoNum type="arabicPeriod"/>
            </a:pPr>
            <a:r>
              <a:rPr lang="ru-RU" sz="2800">
                <a:solidFill>
                  <a:srgbClr val="000099"/>
                </a:solidFill>
              </a:rPr>
              <a:t>Что такое реальная действительность?</a:t>
            </a:r>
          </a:p>
          <a:p>
            <a:pPr marL="609600" indent="-609600">
              <a:buFontTx/>
              <a:buAutoNum type="arabicPeriod"/>
            </a:pPr>
            <a:r>
              <a:rPr lang="ru-RU" sz="2800">
                <a:solidFill>
                  <a:srgbClr val="000099"/>
                </a:solidFill>
              </a:rPr>
              <a:t>Какими Средствами приема сигналов из внешнего мира обладает человек?</a:t>
            </a:r>
          </a:p>
          <a:p>
            <a:pPr marL="609600" indent="-609600">
              <a:buFontTx/>
              <a:buAutoNum type="arabicPeriod"/>
            </a:pPr>
            <a:r>
              <a:rPr lang="ru-RU" sz="2800">
                <a:solidFill>
                  <a:srgbClr val="000099"/>
                </a:solidFill>
              </a:rPr>
              <a:t>Какие ощущения вы испытывали, купаясь летом в реке?</a:t>
            </a:r>
          </a:p>
          <a:p>
            <a:pPr marL="609600" indent="-609600">
              <a:buFontTx/>
              <a:buAutoNum type="arabicPeriod"/>
            </a:pPr>
            <a:r>
              <a:rPr lang="ru-RU" sz="2800">
                <a:solidFill>
                  <a:srgbClr val="000099"/>
                </a:solidFill>
              </a:rPr>
              <a:t>Из чего складываются восприятия? Приведите пример.</a:t>
            </a:r>
          </a:p>
          <a:p>
            <a:pPr marL="609600" indent="-609600">
              <a:buFontTx/>
              <a:buAutoNum type="arabicPeriod"/>
            </a:pPr>
            <a:r>
              <a:rPr lang="ru-RU" sz="2800">
                <a:solidFill>
                  <a:srgbClr val="000099"/>
                </a:solidFill>
              </a:rPr>
              <a:t>Каково ваше представление о носителях информации? Опишите их.</a:t>
            </a:r>
          </a:p>
        </p:txBody>
      </p:sp>
      <p:pic>
        <p:nvPicPr>
          <p:cNvPr id="105476" name="Picture 4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105477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824788" y="6069013"/>
            <a:ext cx="900112" cy="477837"/>
          </a:xfrm>
          <a:prstGeom prst="actionButtonBeginning">
            <a:avLst/>
          </a:prstGeom>
          <a:solidFill>
            <a:srgbClr val="FFC993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3883025" y="6321425"/>
            <a:ext cx="1377950" cy="211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3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B2AE0-7B76-4D1C-9D19-0DF78A03C00E}" type="slidenum">
              <a:rPr lang="ru-RU"/>
              <a:pPr/>
              <a:t>2</a:t>
            </a:fld>
            <a:endParaRPr lang="ru-RU"/>
          </a:p>
        </p:txBody>
      </p:sp>
      <p:pic>
        <p:nvPicPr>
          <p:cNvPr id="10327" name="Picture 87" descr="0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40469">
            <a:off x="7743825" y="4146550"/>
            <a:ext cx="1109663" cy="1476375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18" name="Rectangle 78"/>
          <p:cNvSpPr>
            <a:spLocks noChangeArrowheads="1"/>
          </p:cNvSpPr>
          <p:nvPr/>
        </p:nvSpPr>
        <p:spPr bwMode="auto">
          <a:xfrm>
            <a:off x="3836988" y="6300788"/>
            <a:ext cx="1365250" cy="261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326" name="Picture 86" descr="0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3163" y="5040313"/>
            <a:ext cx="2154237" cy="161925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25" name="Picture 85" descr="0_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788" y="4589463"/>
            <a:ext cx="2193925" cy="1557337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23" name="Picture 83" descr="0_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4918">
            <a:off x="6548438" y="1447800"/>
            <a:ext cx="2130425" cy="1601788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22" name="Picture 82" descr="0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918441">
            <a:off x="355600" y="1625600"/>
            <a:ext cx="2266950" cy="162560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65" name="Picture 25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sp>
        <p:nvSpPr>
          <p:cNvPr id="10287" name="Rectangle 47"/>
          <p:cNvSpPr>
            <a:spLocks noGrp="1" noChangeArrowheads="1"/>
          </p:cNvSpPr>
          <p:nvPr>
            <p:ph type="title"/>
          </p:nvPr>
        </p:nvSpPr>
        <p:spPr>
          <a:xfrm>
            <a:off x="0" y="493713"/>
            <a:ext cx="9036050" cy="771525"/>
          </a:xfrm>
          <a:noFill/>
          <a:ln/>
        </p:spPr>
        <p:txBody>
          <a:bodyPr anchor="b"/>
          <a:lstStyle/>
          <a:p>
            <a:r>
              <a:rPr lang="ru-RU" sz="5400" b="1">
                <a:solidFill>
                  <a:srgbClr val="990000"/>
                </a:solidFill>
              </a:rPr>
              <a:t>Чувственное познание</a:t>
            </a:r>
          </a:p>
        </p:txBody>
      </p:sp>
      <p:pic>
        <p:nvPicPr>
          <p:cNvPr id="10293" name="Picture 53" descr="02-ruki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1637492">
            <a:off x="6488113" y="3911600"/>
            <a:ext cx="1027112" cy="140335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10294" name="Picture 54" descr="eyes_18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65550" y="3694113"/>
            <a:ext cx="2335213" cy="912812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10295" name="Picture 55" descr="ear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06738" y="1449388"/>
            <a:ext cx="812800" cy="1822450"/>
          </a:xfrm>
          <a:prstGeom prst="rect">
            <a:avLst/>
          </a:prstGeom>
          <a:noFill/>
        </p:spPr>
      </p:pic>
      <p:pic>
        <p:nvPicPr>
          <p:cNvPr id="10296" name="Picture 56" descr="1-0b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02263" y="1422400"/>
            <a:ext cx="771525" cy="1770063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10300" name="Line 60"/>
          <p:cNvSpPr>
            <a:spLocks noChangeShapeType="1"/>
          </p:cNvSpPr>
          <p:nvPr/>
        </p:nvSpPr>
        <p:spPr bwMode="auto">
          <a:xfrm flipV="1">
            <a:off x="2319338" y="2185988"/>
            <a:ext cx="1060450" cy="2794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02" name="Line 62"/>
          <p:cNvSpPr>
            <a:spLocks noChangeShapeType="1"/>
          </p:cNvSpPr>
          <p:nvPr/>
        </p:nvSpPr>
        <p:spPr bwMode="auto">
          <a:xfrm rot="19032522" flipV="1">
            <a:off x="3989388" y="4665663"/>
            <a:ext cx="1377950" cy="45085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03" name="Line 63"/>
          <p:cNvSpPr>
            <a:spLocks noChangeShapeType="1"/>
          </p:cNvSpPr>
          <p:nvPr/>
        </p:nvSpPr>
        <p:spPr bwMode="auto">
          <a:xfrm flipH="1" flipV="1">
            <a:off x="6918325" y="4651375"/>
            <a:ext cx="927100" cy="31750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304" name="Picture 64" descr="844_color-pencil-profile-mouth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772513">
            <a:off x="2141538" y="3632200"/>
            <a:ext cx="1103312" cy="947738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10278" name="Picture 38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10305" name="Line 65"/>
          <p:cNvSpPr>
            <a:spLocks noChangeShapeType="1"/>
          </p:cNvSpPr>
          <p:nvPr/>
        </p:nvSpPr>
        <p:spPr bwMode="auto">
          <a:xfrm flipV="1">
            <a:off x="1776413" y="4121150"/>
            <a:ext cx="820737" cy="847725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07" name="Line 67"/>
          <p:cNvSpPr>
            <a:spLocks noChangeShapeType="1"/>
          </p:cNvSpPr>
          <p:nvPr/>
        </p:nvSpPr>
        <p:spPr bwMode="auto">
          <a:xfrm flipH="1">
            <a:off x="5822950" y="2452688"/>
            <a:ext cx="1303338" cy="349250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0" name="Freeform 70"/>
          <p:cNvSpPr>
            <a:spLocks/>
          </p:cNvSpPr>
          <p:nvPr/>
        </p:nvSpPr>
        <p:spPr bwMode="auto">
          <a:xfrm>
            <a:off x="2452688" y="2771775"/>
            <a:ext cx="3324225" cy="2584450"/>
          </a:xfrm>
          <a:custGeom>
            <a:avLst/>
            <a:gdLst/>
            <a:ahLst/>
            <a:cxnLst>
              <a:cxn ang="0">
                <a:pos x="0" y="1628"/>
              </a:cxn>
              <a:cxn ang="0">
                <a:pos x="640" y="1161"/>
              </a:cxn>
              <a:cxn ang="0">
                <a:pos x="576" y="439"/>
              </a:cxn>
              <a:cxn ang="0">
                <a:pos x="1344" y="247"/>
              </a:cxn>
              <a:cxn ang="0">
                <a:pos x="2094" y="0"/>
              </a:cxn>
            </a:cxnLst>
            <a:rect l="0" t="0" r="r" b="b"/>
            <a:pathLst>
              <a:path w="2094" h="1628">
                <a:moveTo>
                  <a:pt x="0" y="1628"/>
                </a:moveTo>
                <a:cubicBezTo>
                  <a:pt x="272" y="1493"/>
                  <a:pt x="544" y="1359"/>
                  <a:pt x="640" y="1161"/>
                </a:cubicBezTo>
                <a:cubicBezTo>
                  <a:pt x="736" y="963"/>
                  <a:pt x="459" y="591"/>
                  <a:pt x="576" y="439"/>
                </a:cubicBezTo>
                <a:cubicBezTo>
                  <a:pt x="693" y="287"/>
                  <a:pt x="1091" y="320"/>
                  <a:pt x="1344" y="247"/>
                </a:cubicBezTo>
                <a:cubicBezTo>
                  <a:pt x="1597" y="174"/>
                  <a:pt x="1966" y="41"/>
                  <a:pt x="2094" y="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1" name="Freeform 71"/>
          <p:cNvSpPr>
            <a:spLocks/>
          </p:cNvSpPr>
          <p:nvPr/>
        </p:nvSpPr>
        <p:spPr bwMode="auto">
          <a:xfrm>
            <a:off x="2481263" y="4441825"/>
            <a:ext cx="1743075" cy="1174750"/>
          </a:xfrm>
          <a:custGeom>
            <a:avLst/>
            <a:gdLst/>
            <a:ahLst/>
            <a:cxnLst>
              <a:cxn ang="0">
                <a:pos x="0" y="740"/>
              </a:cxn>
              <a:cxn ang="0">
                <a:pos x="558" y="548"/>
              </a:cxn>
              <a:cxn ang="0">
                <a:pos x="695" y="100"/>
              </a:cxn>
              <a:cxn ang="0">
                <a:pos x="1098" y="0"/>
              </a:cxn>
            </a:cxnLst>
            <a:rect l="0" t="0" r="r" b="b"/>
            <a:pathLst>
              <a:path w="1098" h="740">
                <a:moveTo>
                  <a:pt x="0" y="740"/>
                </a:moveTo>
                <a:cubicBezTo>
                  <a:pt x="221" y="697"/>
                  <a:pt x="442" y="655"/>
                  <a:pt x="558" y="548"/>
                </a:cubicBezTo>
                <a:cubicBezTo>
                  <a:pt x="674" y="441"/>
                  <a:pt x="605" y="191"/>
                  <a:pt x="695" y="100"/>
                </a:cubicBezTo>
                <a:cubicBezTo>
                  <a:pt x="785" y="9"/>
                  <a:pt x="941" y="4"/>
                  <a:pt x="1098" y="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2" name="Freeform 72"/>
          <p:cNvSpPr>
            <a:spLocks/>
          </p:cNvSpPr>
          <p:nvPr/>
        </p:nvSpPr>
        <p:spPr bwMode="auto">
          <a:xfrm>
            <a:off x="2365375" y="2757488"/>
            <a:ext cx="2220913" cy="1625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77" y="320"/>
              </a:cxn>
              <a:cxn ang="0">
                <a:pos x="1399" y="1024"/>
              </a:cxn>
            </a:cxnLst>
            <a:rect l="0" t="0" r="r" b="b"/>
            <a:pathLst>
              <a:path w="1399" h="1024">
                <a:moveTo>
                  <a:pt x="0" y="0"/>
                </a:moveTo>
                <a:cubicBezTo>
                  <a:pt x="272" y="74"/>
                  <a:pt x="544" y="149"/>
                  <a:pt x="777" y="320"/>
                </a:cubicBezTo>
                <a:cubicBezTo>
                  <a:pt x="1010" y="491"/>
                  <a:pt x="1297" y="907"/>
                  <a:pt x="1399" y="1024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3" name="Freeform 73"/>
          <p:cNvSpPr>
            <a:spLocks/>
          </p:cNvSpPr>
          <p:nvPr/>
        </p:nvSpPr>
        <p:spPr bwMode="auto">
          <a:xfrm>
            <a:off x="5138738" y="2801938"/>
            <a:ext cx="2162175" cy="1508125"/>
          </a:xfrm>
          <a:custGeom>
            <a:avLst/>
            <a:gdLst/>
            <a:ahLst/>
            <a:cxnLst>
              <a:cxn ang="0">
                <a:pos x="1362" y="0"/>
              </a:cxn>
              <a:cxn ang="0">
                <a:pos x="484" y="347"/>
              </a:cxn>
              <a:cxn ang="0">
                <a:pos x="0" y="950"/>
              </a:cxn>
            </a:cxnLst>
            <a:rect l="0" t="0" r="r" b="b"/>
            <a:pathLst>
              <a:path w="1362" h="950">
                <a:moveTo>
                  <a:pt x="1362" y="0"/>
                </a:moveTo>
                <a:cubicBezTo>
                  <a:pt x="1036" y="94"/>
                  <a:pt x="711" y="189"/>
                  <a:pt x="484" y="347"/>
                </a:cubicBezTo>
                <a:cubicBezTo>
                  <a:pt x="257" y="505"/>
                  <a:pt x="81" y="850"/>
                  <a:pt x="0" y="95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4" name="Freeform 74"/>
          <p:cNvSpPr>
            <a:spLocks/>
          </p:cNvSpPr>
          <p:nvPr/>
        </p:nvSpPr>
        <p:spPr bwMode="auto">
          <a:xfrm>
            <a:off x="5268913" y="2917825"/>
            <a:ext cx="1201737" cy="2713038"/>
          </a:xfrm>
          <a:custGeom>
            <a:avLst/>
            <a:gdLst/>
            <a:ahLst/>
            <a:cxnLst>
              <a:cxn ang="0">
                <a:pos x="0" y="1709"/>
              </a:cxn>
              <a:cxn ang="0">
                <a:pos x="612" y="1124"/>
              </a:cxn>
              <a:cxn ang="0">
                <a:pos x="722" y="475"/>
              </a:cxn>
              <a:cxn ang="0">
                <a:pos x="402" y="0"/>
              </a:cxn>
            </a:cxnLst>
            <a:rect l="0" t="0" r="r" b="b"/>
            <a:pathLst>
              <a:path w="757" h="1709">
                <a:moveTo>
                  <a:pt x="0" y="1709"/>
                </a:moveTo>
                <a:cubicBezTo>
                  <a:pt x="246" y="1519"/>
                  <a:pt x="492" y="1330"/>
                  <a:pt x="612" y="1124"/>
                </a:cubicBezTo>
                <a:cubicBezTo>
                  <a:pt x="732" y="918"/>
                  <a:pt x="757" y="662"/>
                  <a:pt x="722" y="475"/>
                </a:cubicBezTo>
                <a:cubicBezTo>
                  <a:pt x="687" y="288"/>
                  <a:pt x="455" y="79"/>
                  <a:pt x="402" y="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5" name="Freeform 75"/>
          <p:cNvSpPr>
            <a:spLocks/>
          </p:cNvSpPr>
          <p:nvPr/>
        </p:nvSpPr>
        <p:spPr bwMode="auto">
          <a:xfrm>
            <a:off x="3324225" y="2497138"/>
            <a:ext cx="869950" cy="2859087"/>
          </a:xfrm>
          <a:custGeom>
            <a:avLst/>
            <a:gdLst/>
            <a:ahLst/>
            <a:cxnLst>
              <a:cxn ang="0">
                <a:pos x="548" y="1801"/>
              </a:cxn>
              <a:cxn ang="0">
                <a:pos x="55" y="1069"/>
              </a:cxn>
              <a:cxn ang="0">
                <a:pos x="219" y="612"/>
              </a:cxn>
              <a:cxn ang="0">
                <a:pos x="146" y="0"/>
              </a:cxn>
            </a:cxnLst>
            <a:rect l="0" t="0" r="r" b="b"/>
            <a:pathLst>
              <a:path w="548" h="1801">
                <a:moveTo>
                  <a:pt x="548" y="1801"/>
                </a:moveTo>
                <a:cubicBezTo>
                  <a:pt x="329" y="1534"/>
                  <a:pt x="110" y="1267"/>
                  <a:pt x="55" y="1069"/>
                </a:cubicBezTo>
                <a:cubicBezTo>
                  <a:pt x="0" y="871"/>
                  <a:pt x="204" y="790"/>
                  <a:pt x="219" y="612"/>
                </a:cubicBezTo>
                <a:cubicBezTo>
                  <a:pt x="234" y="434"/>
                  <a:pt x="190" y="217"/>
                  <a:pt x="146" y="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6" name="Freeform 76"/>
          <p:cNvSpPr>
            <a:spLocks/>
          </p:cNvSpPr>
          <p:nvPr/>
        </p:nvSpPr>
        <p:spPr bwMode="auto">
          <a:xfrm>
            <a:off x="6821488" y="2816225"/>
            <a:ext cx="942975" cy="1595438"/>
          </a:xfrm>
          <a:custGeom>
            <a:avLst/>
            <a:gdLst/>
            <a:ahLst/>
            <a:cxnLst>
              <a:cxn ang="0">
                <a:pos x="0" y="1005"/>
              </a:cxn>
              <a:cxn ang="0">
                <a:pos x="466" y="384"/>
              </a:cxn>
              <a:cxn ang="0">
                <a:pos x="594" y="0"/>
              </a:cxn>
            </a:cxnLst>
            <a:rect l="0" t="0" r="r" b="b"/>
            <a:pathLst>
              <a:path w="594" h="1005">
                <a:moveTo>
                  <a:pt x="0" y="1005"/>
                </a:moveTo>
                <a:cubicBezTo>
                  <a:pt x="183" y="778"/>
                  <a:pt x="367" y="551"/>
                  <a:pt x="466" y="384"/>
                </a:cubicBezTo>
                <a:cubicBezTo>
                  <a:pt x="565" y="217"/>
                  <a:pt x="573" y="64"/>
                  <a:pt x="594" y="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17" name="Freeform 77"/>
          <p:cNvSpPr>
            <a:spLocks/>
          </p:cNvSpPr>
          <p:nvPr/>
        </p:nvSpPr>
        <p:spPr bwMode="auto">
          <a:xfrm>
            <a:off x="5748338" y="4397375"/>
            <a:ext cx="2133600" cy="1304925"/>
          </a:xfrm>
          <a:custGeom>
            <a:avLst/>
            <a:gdLst/>
            <a:ahLst/>
            <a:cxnLst>
              <a:cxn ang="0">
                <a:pos x="1344" y="631"/>
              </a:cxn>
              <a:cxn ang="0">
                <a:pos x="576" y="787"/>
              </a:cxn>
              <a:cxn ang="0">
                <a:pos x="173" y="421"/>
              </a:cxn>
              <a:cxn ang="0">
                <a:pos x="0" y="0"/>
              </a:cxn>
            </a:cxnLst>
            <a:rect l="0" t="0" r="r" b="b"/>
            <a:pathLst>
              <a:path w="1344" h="822">
                <a:moveTo>
                  <a:pt x="1344" y="631"/>
                </a:moveTo>
                <a:cubicBezTo>
                  <a:pt x="1057" y="726"/>
                  <a:pt x="771" y="822"/>
                  <a:pt x="576" y="787"/>
                </a:cubicBezTo>
                <a:cubicBezTo>
                  <a:pt x="381" y="752"/>
                  <a:pt x="269" y="552"/>
                  <a:pt x="173" y="421"/>
                </a:cubicBezTo>
                <a:cubicBezTo>
                  <a:pt x="77" y="290"/>
                  <a:pt x="38" y="145"/>
                  <a:pt x="0" y="0"/>
                </a:cubicBezTo>
              </a:path>
            </a:pathLst>
          </a:custGeom>
          <a:noFill/>
          <a:ln w="38100" cmpd="sng">
            <a:solidFill>
              <a:schemeClr val="folHlink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0" grpId="0" animBg="1"/>
      <p:bldP spid="10302" grpId="0" animBg="1"/>
      <p:bldP spid="10303" grpId="0" animBg="1"/>
      <p:bldP spid="10305" grpId="0" animBg="1"/>
      <p:bldP spid="10307" grpId="0" animBg="1"/>
      <p:bldP spid="10310" grpId="0" animBg="1"/>
      <p:bldP spid="10311" grpId="0" animBg="1"/>
      <p:bldP spid="10312" grpId="0" animBg="1"/>
      <p:bldP spid="10313" grpId="0" animBg="1"/>
      <p:bldP spid="10314" grpId="0" animBg="1"/>
      <p:bldP spid="10315" grpId="0" animBg="1"/>
      <p:bldP spid="10316" grpId="0" animBg="1"/>
      <p:bldP spid="103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4391C-A0A7-4428-8CD8-FD152533003A}" type="slidenum">
              <a:rPr lang="ru-RU"/>
              <a:pPr/>
              <a:t>3</a:t>
            </a:fld>
            <a:endParaRPr lang="ru-RU"/>
          </a:p>
        </p:txBody>
      </p:sp>
      <p:sp>
        <p:nvSpPr>
          <p:cNvPr id="106499" name="Rectangle 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273175" y="868363"/>
            <a:ext cx="6408738" cy="12239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50000">
                <a:schemeClr val="bg1"/>
              </a:gs>
              <a:gs pos="100000">
                <a:srgbClr val="990033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990033"/>
                </a:solidFill>
                <a:latin typeface="Comic Sans MS" pitchFamily="66" charset="0"/>
              </a:rPr>
              <a:t>Чувственное познание</a:t>
            </a:r>
          </a:p>
        </p:txBody>
      </p:sp>
      <p:sp>
        <p:nvSpPr>
          <p:cNvPr id="10650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14400" y="2813050"/>
            <a:ext cx="2808288" cy="1079500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50000">
                <a:schemeClr val="bg1"/>
              </a:gs>
              <a:gs pos="100000">
                <a:srgbClr val="990033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990033"/>
                </a:solidFill>
                <a:latin typeface="Comic Sans MS" pitchFamily="66" charset="0"/>
              </a:rPr>
              <a:t>Ощущения</a:t>
            </a:r>
          </a:p>
        </p:txBody>
      </p:sp>
      <p:sp>
        <p:nvSpPr>
          <p:cNvPr id="106501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70163" y="4397375"/>
            <a:ext cx="3960812" cy="1223963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50000">
                <a:schemeClr val="bg1"/>
              </a:gs>
              <a:gs pos="100000">
                <a:srgbClr val="990033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990033"/>
                </a:solidFill>
                <a:latin typeface="Comic Sans MS" pitchFamily="66" charset="0"/>
              </a:rPr>
              <a:t>Представление</a:t>
            </a:r>
          </a:p>
        </p:txBody>
      </p:sp>
      <p:sp>
        <p:nvSpPr>
          <p:cNvPr id="106502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233988" y="2957513"/>
            <a:ext cx="2881312" cy="1150937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50000">
                <a:schemeClr val="bg1"/>
              </a:gs>
              <a:gs pos="100000">
                <a:srgbClr val="990033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990033"/>
                </a:solidFill>
                <a:latin typeface="Comic Sans MS" pitchFamily="66" charset="0"/>
              </a:rPr>
              <a:t>Восприятие</a:t>
            </a:r>
          </a:p>
        </p:txBody>
      </p:sp>
      <p:sp>
        <p:nvSpPr>
          <p:cNvPr id="106503" name="AutoShape 7"/>
          <p:cNvSpPr>
            <a:spLocks noChangeArrowheads="1"/>
          </p:cNvSpPr>
          <p:nvPr/>
        </p:nvSpPr>
        <p:spPr bwMode="auto">
          <a:xfrm rot="10800000">
            <a:off x="2138363" y="2092325"/>
            <a:ext cx="576262" cy="720725"/>
          </a:xfrm>
          <a:prstGeom prst="upArrow">
            <a:avLst>
              <a:gd name="adj1" fmla="val 50000"/>
              <a:gd name="adj2" fmla="val 312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504" name="AutoShape 8"/>
          <p:cNvSpPr>
            <a:spLocks noChangeArrowheads="1"/>
          </p:cNvSpPr>
          <p:nvPr/>
        </p:nvSpPr>
        <p:spPr bwMode="auto">
          <a:xfrm rot="10800000">
            <a:off x="6457950" y="2092325"/>
            <a:ext cx="576263" cy="865188"/>
          </a:xfrm>
          <a:prstGeom prst="upArrow">
            <a:avLst>
              <a:gd name="adj1" fmla="val 50000"/>
              <a:gd name="adj2" fmla="val 37534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505" name="AutoShape 9"/>
          <p:cNvSpPr>
            <a:spLocks noChangeArrowheads="1"/>
          </p:cNvSpPr>
          <p:nvPr/>
        </p:nvSpPr>
        <p:spPr bwMode="auto">
          <a:xfrm rot="10800000">
            <a:off x="4010025" y="2020888"/>
            <a:ext cx="576263" cy="2376487"/>
          </a:xfrm>
          <a:prstGeom prst="upArrow">
            <a:avLst>
              <a:gd name="adj1" fmla="val 50000"/>
              <a:gd name="adj2" fmla="val 103099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6506" name="Picture 10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pic>
        <p:nvPicPr>
          <p:cNvPr id="106507" name="Picture 11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sp>
        <p:nvSpPr>
          <p:cNvPr id="106512" name="AutoShape 1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94613" y="5734050"/>
            <a:ext cx="1127125" cy="358775"/>
          </a:xfrm>
          <a:prstGeom prst="actionButtonBlank">
            <a:avLst/>
          </a:prstGeom>
          <a:solidFill>
            <a:srgbClr val="FFCC99"/>
          </a:solidFill>
          <a:ln w="28575">
            <a:solidFill>
              <a:srgbClr val="000099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66"/>
                </a:solidFill>
              </a:rPr>
              <a:t>Выводы</a:t>
            </a:r>
          </a:p>
        </p:txBody>
      </p:sp>
      <p:sp>
        <p:nvSpPr>
          <p:cNvPr id="106513" name="Rectangle 17"/>
          <p:cNvSpPr>
            <a:spLocks noChangeArrowheads="1"/>
          </p:cNvSpPr>
          <p:nvPr/>
        </p:nvSpPr>
        <p:spPr bwMode="auto">
          <a:xfrm>
            <a:off x="3919538" y="6270625"/>
            <a:ext cx="1335087" cy="333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6498" name="Picture 2" descr="кнопка возврата в меню">
            <a:hlinkClick r:id="rId8" action="ppaction://hlinksldjump"/>
          </p:cNvPr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86238" y="6281738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animBg="1"/>
      <p:bldP spid="106500" grpId="0" animBg="1"/>
      <p:bldP spid="106501" grpId="0" animBg="1"/>
      <p:bldP spid="106502" grpId="0" animBg="1"/>
      <p:bldP spid="106503" grpId="0" animBg="1"/>
      <p:bldP spid="106504" grpId="0" animBg="1"/>
      <p:bldP spid="10650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F57A9-593B-4C2D-940C-0A5FB5A1C7F0}" type="slidenum">
              <a:rPr lang="ru-RU"/>
              <a:pPr/>
              <a:t>4</a:t>
            </a:fld>
            <a:endParaRPr lang="ru-RU"/>
          </a:p>
        </p:txBody>
      </p:sp>
      <p:pic>
        <p:nvPicPr>
          <p:cNvPr id="92173" name="Picture 1037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pic>
        <p:nvPicPr>
          <p:cNvPr id="92175" name="Picture 1039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92177" name="Rectangle 1041"/>
          <p:cNvSpPr>
            <a:spLocks noChangeArrowheads="1"/>
          </p:cNvSpPr>
          <p:nvPr/>
        </p:nvSpPr>
        <p:spPr bwMode="auto">
          <a:xfrm>
            <a:off x="609600" y="461963"/>
            <a:ext cx="7377113" cy="590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5000"/>
              </a:lnSpc>
              <a:spcBef>
                <a:spcPct val="15000"/>
              </a:spcBef>
              <a:buFontTx/>
              <a:buChar char="•"/>
            </a:pPr>
            <a:r>
              <a:rPr lang="ru-RU" sz="3400" b="1">
                <a:solidFill>
                  <a:srgbClr val="990033"/>
                </a:solidFill>
              </a:rPr>
              <a:t>Органы чувств человека</a:t>
            </a:r>
            <a:r>
              <a:rPr lang="ru-RU" sz="3400">
                <a:solidFill>
                  <a:srgbClr val="000099"/>
                </a:solidFill>
              </a:rPr>
              <a:t> – средства приема сигналов из внешнего мира для передачи их в мозг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  <a:buFontTx/>
              <a:buChar char="•"/>
            </a:pPr>
            <a:r>
              <a:rPr lang="ru-RU" sz="3400">
                <a:solidFill>
                  <a:srgbClr val="000099"/>
                </a:solidFill>
              </a:rPr>
              <a:t>Отдельные свойства объектов</a:t>
            </a:r>
            <a:r>
              <a:rPr lang="ru-RU" sz="3200">
                <a:solidFill>
                  <a:srgbClr val="000099"/>
                </a:solidFill>
              </a:rPr>
              <a:t> </a:t>
            </a:r>
            <a:r>
              <a:rPr lang="ru-RU" sz="3400">
                <a:solidFill>
                  <a:srgbClr val="000099"/>
                </a:solidFill>
              </a:rPr>
              <a:t>вызывают у нас</a:t>
            </a:r>
            <a:r>
              <a:rPr lang="ru-RU" sz="3200">
                <a:solidFill>
                  <a:srgbClr val="000099"/>
                </a:solidFill>
              </a:rPr>
              <a:t> </a:t>
            </a:r>
            <a:r>
              <a:rPr lang="ru-RU" sz="3600" b="1">
                <a:solidFill>
                  <a:srgbClr val="CC3300"/>
                </a:solidFill>
              </a:rPr>
              <a:t>ощущения</a:t>
            </a:r>
            <a:r>
              <a:rPr lang="ru-RU" sz="3600" b="1">
                <a:solidFill>
                  <a:srgbClr val="990033"/>
                </a:solidFill>
              </a:rPr>
              <a:t>.</a:t>
            </a:r>
          </a:p>
          <a:p>
            <a:pPr marL="342900" indent="-342900">
              <a:lnSpc>
                <a:spcPct val="85000"/>
              </a:lnSpc>
              <a:spcBef>
                <a:spcPct val="35000"/>
              </a:spcBef>
            </a:pPr>
            <a:r>
              <a:rPr lang="ru-RU" sz="3200">
                <a:solidFill>
                  <a:srgbClr val="990033"/>
                </a:solidFill>
              </a:rPr>
              <a:t>		</a:t>
            </a:r>
            <a:r>
              <a:rPr lang="ru-RU" sz="3400">
                <a:solidFill>
                  <a:srgbClr val="990033"/>
                </a:solidFill>
              </a:rPr>
              <a:t>Например:</a:t>
            </a:r>
            <a:r>
              <a:rPr lang="ru-RU" sz="3200">
                <a:solidFill>
                  <a:srgbClr val="990033"/>
                </a:solidFill>
              </a:rPr>
              <a:t> </a:t>
            </a:r>
          </a:p>
          <a:p>
            <a:pPr marL="342900" indent="-342900">
              <a:lnSpc>
                <a:spcPct val="85000"/>
              </a:lnSpc>
              <a:spcBef>
                <a:spcPct val="10000"/>
              </a:spcBef>
            </a:pPr>
            <a:r>
              <a:rPr lang="ru-RU" sz="3200">
                <a:solidFill>
                  <a:srgbClr val="990033"/>
                </a:solidFill>
              </a:rPr>
              <a:t>			- </a:t>
            </a:r>
            <a:r>
              <a:rPr lang="ru-RU" sz="3400">
                <a:solidFill>
                  <a:srgbClr val="000099"/>
                </a:solidFill>
              </a:rPr>
              <a:t>запах цветка;</a:t>
            </a:r>
          </a:p>
          <a:p>
            <a:pPr marL="342900" indent="-342900">
              <a:lnSpc>
                <a:spcPct val="85000"/>
              </a:lnSpc>
              <a:spcBef>
                <a:spcPct val="10000"/>
              </a:spcBef>
            </a:pPr>
            <a:r>
              <a:rPr lang="ru-RU" sz="3400">
                <a:solidFill>
                  <a:srgbClr val="000099"/>
                </a:solidFill>
              </a:rPr>
              <a:t>			- вкус земляники;</a:t>
            </a:r>
          </a:p>
          <a:p>
            <a:pPr marL="342900" indent="-342900">
              <a:lnSpc>
                <a:spcPct val="85000"/>
              </a:lnSpc>
              <a:spcBef>
                <a:spcPct val="10000"/>
              </a:spcBef>
            </a:pPr>
            <a:r>
              <a:rPr lang="ru-RU" sz="3400">
                <a:solidFill>
                  <a:srgbClr val="000099"/>
                </a:solidFill>
              </a:rPr>
              <a:t>			- тепло;</a:t>
            </a:r>
          </a:p>
          <a:p>
            <a:pPr marL="342900" indent="-342900">
              <a:lnSpc>
                <a:spcPct val="85000"/>
              </a:lnSpc>
              <a:spcBef>
                <a:spcPct val="10000"/>
              </a:spcBef>
            </a:pPr>
            <a:r>
              <a:rPr lang="ru-RU" sz="3400">
                <a:solidFill>
                  <a:srgbClr val="000099"/>
                </a:solidFill>
              </a:rPr>
              <a:t>			- холод;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400">
              <a:solidFill>
                <a:srgbClr val="000099"/>
              </a:solidFill>
            </a:endParaRPr>
          </a:p>
        </p:txBody>
      </p:sp>
      <p:pic>
        <p:nvPicPr>
          <p:cNvPr id="92178" name="Picture 1042" descr="207846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493898">
            <a:off x="5707063" y="3411538"/>
            <a:ext cx="731837" cy="148113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2179" name="Picture 1043" descr="klubnik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41554">
            <a:off x="6784975" y="3678238"/>
            <a:ext cx="1812925" cy="22320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2180" name="Picture 1044" descr="holod_smal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771717">
            <a:off x="4714875" y="5102225"/>
            <a:ext cx="1543050" cy="11572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2181" name="Picture 1045" descr="1batarea_ko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338" y="4719638"/>
            <a:ext cx="1727200" cy="1295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92182" name="Rectangle 1046"/>
          <p:cNvSpPr>
            <a:spLocks noChangeArrowheads="1"/>
          </p:cNvSpPr>
          <p:nvPr/>
        </p:nvSpPr>
        <p:spPr bwMode="auto">
          <a:xfrm>
            <a:off x="3919538" y="6183313"/>
            <a:ext cx="1276350" cy="449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174" name="Picture 1038" descr="кнопка возврата в меню">
            <a:hlinkClick r:id="rId8" action="ppaction://hlinksldjump"/>
          </p:cNvPr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52838" y="6307138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2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2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2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1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B572C-6550-4636-9DA3-C9ECEA8099A2}" type="slidenum">
              <a:rPr lang="ru-RU"/>
              <a:pPr/>
              <a:t>5</a:t>
            </a:fld>
            <a:endParaRPr lang="ru-RU"/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-84138" y="1804988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grpSp>
        <p:nvGrpSpPr>
          <p:cNvPr id="93196" name="Group 12"/>
          <p:cNvGrpSpPr>
            <a:grpSpLocks/>
          </p:cNvGrpSpPr>
          <p:nvPr/>
        </p:nvGrpSpPr>
        <p:grpSpPr bwMode="auto">
          <a:xfrm>
            <a:off x="3371850" y="1804988"/>
            <a:ext cx="2232025" cy="3248025"/>
            <a:chOff x="0" y="0"/>
            <a:chExt cx="1406" cy="2046"/>
          </a:xfrm>
        </p:grpSpPr>
        <p:sp>
          <p:nvSpPr>
            <p:cNvPr id="93193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1406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3194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1125" cy="2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600">
                  <a:latin typeface="MS Sans Serif"/>
                </a:rPr>
                <a:t>  </a:t>
              </a:r>
              <a:r>
                <a:rPr lang="en-US" sz="19500">
                  <a:latin typeface="MS Sans Serif"/>
                </a:rPr>
                <a:t> </a:t>
              </a:r>
              <a:r>
                <a:rPr lang="en-US" sz="600">
                  <a:latin typeface="MS Sans Serif"/>
                </a:rPr>
                <a:t>                                                                                                                       </a:t>
              </a:r>
              <a:endParaRPr lang="en-US" sz="1100">
                <a:latin typeface="Matisse ITC" pitchFamily="82" charset="0"/>
              </a:endParaRPr>
            </a:p>
            <a:p>
              <a:pPr algn="ctr" eaLnBrk="0" hangingPunct="0"/>
              <a:endParaRPr lang="en-US" sz="600">
                <a:latin typeface="MS Sans Serif"/>
              </a:endParaRPr>
            </a:p>
          </p:txBody>
        </p:sp>
      </p:grpSp>
      <p:pic>
        <p:nvPicPr>
          <p:cNvPr id="93202" name="Picture 18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93204" name="Rectangle 20"/>
          <p:cNvSpPr>
            <a:spLocks noGrp="1" noChangeArrowheads="1"/>
          </p:cNvSpPr>
          <p:nvPr>
            <p:ph type="title"/>
          </p:nvPr>
        </p:nvSpPr>
        <p:spPr>
          <a:xfrm>
            <a:off x="655638" y="433388"/>
            <a:ext cx="6870700" cy="917575"/>
          </a:xfrm>
          <a:noFill/>
          <a:ln/>
        </p:spPr>
        <p:txBody>
          <a:bodyPr anchor="b"/>
          <a:lstStyle/>
          <a:p>
            <a:r>
              <a:rPr lang="ru-RU" sz="5400" b="1">
                <a:solidFill>
                  <a:srgbClr val="990000"/>
                </a:solidFill>
              </a:rPr>
              <a:t>В о с п р и я т и е</a:t>
            </a:r>
          </a:p>
        </p:txBody>
      </p:sp>
      <p:sp>
        <p:nvSpPr>
          <p:cNvPr id="93205" name="Rectangle 21"/>
          <p:cNvSpPr>
            <a:spLocks noChangeArrowheads="1"/>
          </p:cNvSpPr>
          <p:nvPr/>
        </p:nvSpPr>
        <p:spPr bwMode="auto">
          <a:xfrm>
            <a:off x="712788" y="1500188"/>
            <a:ext cx="5435600" cy="2879725"/>
          </a:xfrm>
          <a:prstGeom prst="rect">
            <a:avLst/>
          </a:prstGeom>
          <a:solidFill>
            <a:srgbClr val="FFCC99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>
                <a:solidFill>
                  <a:srgbClr val="000099"/>
                </a:solidFill>
              </a:rPr>
              <a:t>   </a:t>
            </a:r>
            <a:r>
              <a:rPr lang="ru-RU" sz="3400">
                <a:solidFill>
                  <a:srgbClr val="000099"/>
                </a:solidFill>
              </a:rPr>
              <a:t>Целостное отражение объекта, непосредственно воздействующего на наши органы чувств</a:t>
            </a:r>
          </a:p>
        </p:txBody>
      </p:sp>
      <p:grpSp>
        <p:nvGrpSpPr>
          <p:cNvPr id="93212" name="Group 28"/>
          <p:cNvGrpSpPr>
            <a:grpSpLocks/>
          </p:cNvGrpSpPr>
          <p:nvPr/>
        </p:nvGrpSpPr>
        <p:grpSpPr bwMode="auto">
          <a:xfrm>
            <a:off x="3476625" y="2986088"/>
            <a:ext cx="5667375" cy="3871912"/>
            <a:chOff x="2190" y="1681"/>
            <a:chExt cx="3570" cy="2439"/>
          </a:xfrm>
        </p:grpSpPr>
        <p:pic>
          <p:nvPicPr>
            <p:cNvPr id="93206" name="Picture 22" descr="image007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90" y="1681"/>
              <a:ext cx="3570" cy="2439"/>
            </a:xfrm>
            <a:prstGeom prst="rect">
              <a:avLst/>
            </a:prstGeom>
            <a:noFill/>
          </p:spPr>
        </p:pic>
        <p:sp>
          <p:nvSpPr>
            <p:cNvPr id="93207" name="Rectangle 23"/>
            <p:cNvSpPr>
              <a:spLocks noChangeArrowheads="1"/>
            </p:cNvSpPr>
            <p:nvPr/>
          </p:nvSpPr>
          <p:spPr bwMode="auto">
            <a:xfrm>
              <a:off x="4282" y="1783"/>
              <a:ext cx="1478" cy="213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93200" name="Picture 16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sp>
        <p:nvSpPr>
          <p:cNvPr id="93211" name="Rectangle 27"/>
          <p:cNvSpPr>
            <a:spLocks noChangeArrowheads="1"/>
          </p:cNvSpPr>
          <p:nvPr/>
        </p:nvSpPr>
        <p:spPr bwMode="auto">
          <a:xfrm>
            <a:off x="3948113" y="6254750"/>
            <a:ext cx="1247775" cy="334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3201" name="Picture 17" descr="кнопка возврата в меню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71888" y="6296025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320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3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E5F66-AB3D-4B23-AE6C-7344E28E825E}" type="slidenum">
              <a:rPr lang="ru-RU"/>
              <a:pPr/>
              <a:t>6</a:t>
            </a:fld>
            <a:endParaRPr lang="ru-RU"/>
          </a:p>
        </p:txBody>
      </p:sp>
      <p:pic>
        <p:nvPicPr>
          <p:cNvPr id="94231" name="Picture 1047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pic>
        <p:nvPicPr>
          <p:cNvPr id="94233" name="Picture 1049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pic>
        <p:nvPicPr>
          <p:cNvPr id="94235" name="Picture 1051" descr="8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638" y="969963"/>
            <a:ext cx="2540000" cy="2260600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4236" name="Picture 1052" descr="556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18125" y="3346450"/>
            <a:ext cx="2306638" cy="30607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94237" name="Text Box 1053"/>
          <p:cNvSpPr txBox="1">
            <a:spLocks noChangeArrowheads="1"/>
          </p:cNvSpPr>
          <p:nvPr/>
        </p:nvSpPr>
        <p:spPr bwMode="auto">
          <a:xfrm>
            <a:off x="3463925" y="731838"/>
            <a:ext cx="2447925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 </a:t>
            </a:r>
            <a:r>
              <a:rPr lang="ru-RU" sz="2800" b="1">
                <a:solidFill>
                  <a:srgbClr val="CC3300"/>
                </a:solidFill>
                <a:latin typeface="Comic Sans MS" pitchFamily="66" charset="0"/>
              </a:rPr>
              <a:t>Желтый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ru-RU" sz="2800" b="1">
                <a:solidFill>
                  <a:srgbClr val="CC3300"/>
                </a:solidFill>
                <a:latin typeface="Comic Sans MS" pitchFamily="66" charset="0"/>
              </a:rPr>
              <a:t>Овальный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ru-RU" sz="2800" b="1">
                <a:solidFill>
                  <a:srgbClr val="000099"/>
                </a:solidFill>
                <a:latin typeface="Comic Sans MS" pitchFamily="66" charset="0"/>
              </a:rPr>
              <a:t>Кислый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ru-RU" sz="2800" b="1">
                <a:solidFill>
                  <a:srgbClr val="000099"/>
                </a:solidFill>
                <a:latin typeface="Comic Sans MS" pitchFamily="66" charset="0"/>
              </a:rPr>
              <a:t>Сочный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ru-RU" sz="2800" b="1">
                <a:solidFill>
                  <a:srgbClr val="000099"/>
                </a:solidFill>
                <a:latin typeface="Comic Sans MS" pitchFamily="66" charset="0"/>
              </a:rPr>
              <a:t>Ароматный</a:t>
            </a:r>
          </a:p>
        </p:txBody>
      </p:sp>
      <p:sp>
        <p:nvSpPr>
          <p:cNvPr id="94238" name="Text Box 1054"/>
          <p:cNvSpPr txBox="1">
            <a:spLocks noChangeArrowheads="1"/>
          </p:cNvSpPr>
          <p:nvPr/>
        </p:nvSpPr>
        <p:spPr bwMode="auto">
          <a:xfrm>
            <a:off x="1868488" y="3744913"/>
            <a:ext cx="3455987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ru-RU" sz="2400" b="1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b="1">
                <a:solidFill>
                  <a:srgbClr val="CC3300"/>
                </a:solidFill>
                <a:latin typeface="Comic Sans MS" pitchFamily="66" charset="0"/>
              </a:rPr>
              <a:t>Зеленая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>
                <a:solidFill>
                  <a:srgbClr val="000099"/>
                </a:solidFill>
                <a:latin typeface="Comic Sans MS" pitchFamily="66" charset="0"/>
              </a:rPr>
              <a:t> Колючая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>
                <a:latin typeface="Comic Sans MS" pitchFamily="66" charset="0"/>
              </a:rPr>
              <a:t> </a:t>
            </a:r>
            <a:r>
              <a:rPr lang="ru-RU" sz="2800" b="1">
                <a:solidFill>
                  <a:srgbClr val="000099"/>
                </a:solidFill>
                <a:latin typeface="Comic Sans MS" pitchFamily="66" charset="0"/>
              </a:rPr>
              <a:t>Пахнет смолой</a:t>
            </a:r>
          </a:p>
        </p:txBody>
      </p:sp>
      <p:sp>
        <p:nvSpPr>
          <p:cNvPr id="94239" name="Rectangle 1055"/>
          <p:cNvSpPr>
            <a:spLocks noChangeArrowheads="1"/>
          </p:cNvSpPr>
          <p:nvPr/>
        </p:nvSpPr>
        <p:spPr bwMode="auto">
          <a:xfrm>
            <a:off x="5862638" y="1887538"/>
            <a:ext cx="188912" cy="127793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4240" name="Text Box 1056"/>
          <p:cNvSpPr txBox="1">
            <a:spLocks noChangeArrowheads="1"/>
          </p:cNvSpPr>
          <p:nvPr/>
        </p:nvSpPr>
        <p:spPr bwMode="auto">
          <a:xfrm>
            <a:off x="6097588" y="2379663"/>
            <a:ext cx="2497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chemeClr val="hlink"/>
                </a:solidFill>
                <a:latin typeface="Matisse ITC" pitchFamily="82" charset="0"/>
              </a:rPr>
              <a:t>Представление</a:t>
            </a:r>
          </a:p>
        </p:txBody>
      </p:sp>
      <p:sp>
        <p:nvSpPr>
          <p:cNvPr id="94241" name="Rectangle 1057"/>
          <p:cNvSpPr>
            <a:spLocks noChangeArrowheads="1"/>
          </p:cNvSpPr>
          <p:nvPr/>
        </p:nvSpPr>
        <p:spPr bwMode="auto">
          <a:xfrm>
            <a:off x="5776913" y="914400"/>
            <a:ext cx="158750" cy="784225"/>
          </a:xfrm>
          <a:prstGeom prst="rect">
            <a:avLst/>
          </a:prstGeom>
          <a:solidFill>
            <a:srgbClr val="CC0000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4242" name="Text Box 1058"/>
          <p:cNvSpPr txBox="1">
            <a:spLocks noChangeArrowheads="1"/>
          </p:cNvSpPr>
          <p:nvPr/>
        </p:nvSpPr>
        <p:spPr bwMode="auto">
          <a:xfrm>
            <a:off x="6124575" y="1103313"/>
            <a:ext cx="21621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CC0000"/>
                </a:solidFill>
                <a:latin typeface="Matisse ITC" pitchFamily="82" charset="0"/>
              </a:rPr>
              <a:t>Восприятие</a:t>
            </a:r>
          </a:p>
        </p:txBody>
      </p:sp>
      <p:sp>
        <p:nvSpPr>
          <p:cNvPr id="94243" name="Rectangle 1059"/>
          <p:cNvSpPr>
            <a:spLocks noChangeArrowheads="1"/>
          </p:cNvSpPr>
          <p:nvPr/>
        </p:nvSpPr>
        <p:spPr bwMode="auto">
          <a:xfrm>
            <a:off x="3933825" y="6183313"/>
            <a:ext cx="1306513" cy="377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4232" name="Picture 1048" descr="кнопка возврата в меню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83063" y="6292850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4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4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4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4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4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4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4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4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4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4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4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4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4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4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94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94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9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94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39" grpId="0" animBg="1"/>
      <p:bldP spid="94240" grpId="0"/>
      <p:bldP spid="94241" grpId="0" animBg="1"/>
      <p:bldP spid="942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146C-699C-49A6-A220-1DD445A273E5}" type="slidenum">
              <a:rPr lang="ru-RU"/>
              <a:pPr/>
              <a:t>7</a:t>
            </a:fld>
            <a:endParaRPr lang="ru-RU"/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1697038" y="5732463"/>
            <a:ext cx="518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033CC"/>
                </a:solidFill>
                <a:latin typeface="Matisse ITC" pitchFamily="82" charset="0"/>
              </a:rPr>
              <a:t>Исаак Левитан «Владимирка»</a:t>
            </a:r>
          </a:p>
        </p:txBody>
      </p:sp>
      <p:pic>
        <p:nvPicPr>
          <p:cNvPr id="108550" name="Picture 6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pic>
        <p:nvPicPr>
          <p:cNvPr id="108551" name="Picture 7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3895725" y="6269038"/>
            <a:ext cx="1298575" cy="3444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8552" name="Picture 8" descr="кнопка возврата в меню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2588" y="6265863"/>
            <a:ext cx="863600" cy="377825"/>
          </a:xfrm>
          <a:prstGeom prst="rect">
            <a:avLst/>
          </a:prstGeom>
          <a:noFill/>
        </p:spPr>
      </p:pic>
      <p:pic>
        <p:nvPicPr>
          <p:cNvPr id="108559" name="Picture 15" descr="0_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90650" y="1106488"/>
            <a:ext cx="6694488" cy="435610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EDB36-12B2-4275-9832-6082AAC72879}" type="slidenum">
              <a:rPr lang="ru-RU"/>
              <a:pPr/>
              <a:t>8</a:t>
            </a:fld>
            <a:endParaRPr lang="ru-RU"/>
          </a:p>
        </p:txBody>
      </p:sp>
      <p:pic>
        <p:nvPicPr>
          <p:cNvPr id="95245" name="Picture 1037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pic>
        <p:nvPicPr>
          <p:cNvPr id="95247" name="Picture 1039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95250" name="Text Box 1042"/>
          <p:cNvSpPr txBox="1">
            <a:spLocks noChangeArrowheads="1"/>
          </p:cNvSpPr>
          <p:nvPr/>
        </p:nvSpPr>
        <p:spPr bwMode="auto">
          <a:xfrm>
            <a:off x="1270000" y="974725"/>
            <a:ext cx="6762750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rgbClr val="990033"/>
                </a:solidFill>
                <a:latin typeface="Comic Sans MS" pitchFamily="66" charset="0"/>
              </a:rPr>
              <a:t>Задание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99"/>
                </a:solidFill>
                <a:latin typeface="Comic Sans MS" pitchFamily="66" charset="0"/>
              </a:rPr>
              <a:t>Как воспринимает картину Левитана «</a:t>
            </a:r>
            <a:r>
              <a:rPr lang="ru-RU" sz="3200" b="1" i="1">
                <a:solidFill>
                  <a:srgbClr val="000099"/>
                </a:solidFill>
                <a:latin typeface="Comic Sans MS" pitchFamily="66" charset="0"/>
              </a:rPr>
              <a:t>Владимирка</a:t>
            </a:r>
            <a:r>
              <a:rPr lang="ru-RU" sz="3200" b="1">
                <a:solidFill>
                  <a:srgbClr val="000099"/>
                </a:solidFill>
                <a:latin typeface="Comic Sans MS" pitchFamily="66" charset="0"/>
              </a:rPr>
              <a:t>»: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3200" b="1">
                <a:solidFill>
                  <a:srgbClr val="000099"/>
                </a:solidFill>
                <a:latin typeface="Comic Sans MS" pitchFamily="66" charset="0"/>
              </a:rPr>
              <a:t>Художник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3200" b="1">
                <a:solidFill>
                  <a:srgbClr val="000099"/>
                </a:solidFill>
                <a:latin typeface="Comic Sans MS" pitchFamily="66" charset="0"/>
              </a:rPr>
              <a:t>Биолог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3200" b="1">
                <a:solidFill>
                  <a:srgbClr val="000099"/>
                </a:solidFill>
                <a:latin typeface="Comic Sans MS" pitchFamily="66" charset="0"/>
              </a:rPr>
              <a:t>Географ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3200" b="1">
                <a:solidFill>
                  <a:srgbClr val="000099"/>
                </a:solidFill>
                <a:latin typeface="Comic Sans MS" pitchFamily="66" charset="0"/>
              </a:rPr>
              <a:t>Водитель</a:t>
            </a:r>
          </a:p>
        </p:txBody>
      </p:sp>
      <p:sp>
        <p:nvSpPr>
          <p:cNvPr id="95252" name="Rectangle 1044"/>
          <p:cNvSpPr>
            <a:spLocks noChangeArrowheads="1"/>
          </p:cNvSpPr>
          <p:nvPr/>
        </p:nvSpPr>
        <p:spPr bwMode="auto">
          <a:xfrm>
            <a:off x="3860800" y="6183313"/>
            <a:ext cx="1436688" cy="434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246" name="Picture 1038" descr="кнопка возврата в меню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3063" y="6237288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Москва, 2006 г.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2A6E-797F-48C5-BB57-728C9009425C}" type="slidenum">
              <a:rPr lang="ru-RU"/>
              <a:pPr/>
              <a:t>9</a:t>
            </a:fld>
            <a:endParaRPr lang="ru-RU"/>
          </a:p>
        </p:txBody>
      </p:sp>
      <p:pic>
        <p:nvPicPr>
          <p:cNvPr id="109570" name="Picture 2" descr="кнопка вперед копи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288" y="6264275"/>
            <a:ext cx="863600" cy="377825"/>
          </a:xfrm>
          <a:prstGeom prst="rect">
            <a:avLst/>
          </a:prstGeom>
          <a:noFill/>
        </p:spPr>
      </p:pic>
      <p:pic>
        <p:nvPicPr>
          <p:cNvPr id="109571" name="Picture 3" descr="кнопка назад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663" y="6267450"/>
            <a:ext cx="865187" cy="377825"/>
          </a:xfrm>
          <a:prstGeom prst="rect">
            <a:avLst/>
          </a:prstGeom>
          <a:noFill/>
        </p:spPr>
      </p:pic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39725" y="842963"/>
            <a:ext cx="600710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990033"/>
                </a:solidFill>
                <a:latin typeface="Comic Sans MS" pitchFamily="66" charset="0"/>
              </a:rPr>
              <a:t>Выводы: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99"/>
                </a:solidFill>
                <a:latin typeface="Comic Sans MS" pitchFamily="66" charset="0"/>
              </a:rPr>
              <a:t>Разные люди – разное восприятие объекта.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99"/>
                </a:solidFill>
                <a:latin typeface="Comic Sans MS" pitchFamily="66" charset="0"/>
              </a:rPr>
              <a:t>Восприятие каждого человека зависит от его прежнего опыта и знания.</a:t>
            </a:r>
          </a:p>
        </p:txBody>
      </p:sp>
      <p:pic>
        <p:nvPicPr>
          <p:cNvPr id="109575" name="Picture 7" descr="j02330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2163" y="1031875"/>
            <a:ext cx="2919412" cy="2963863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3817938" y="6270625"/>
            <a:ext cx="1465262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9573" name="Picture 5" descr="кнопка возврата в меню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5713" y="6316663"/>
            <a:ext cx="863600" cy="37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il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0</TotalTime>
  <Words>262</Words>
  <Application>Microsoft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Times New Roman</vt:lpstr>
      <vt:lpstr>Arial</vt:lpstr>
      <vt:lpstr>Matisse ITC</vt:lpstr>
      <vt:lpstr>Comic Sans MS</vt:lpstr>
      <vt:lpstr>MS Sans Serif</vt:lpstr>
      <vt:lpstr>pril</vt:lpstr>
      <vt:lpstr>ЧУВСТВЕННОЕ ПОЗНАНИЕ</vt:lpstr>
      <vt:lpstr>Чувственное познание</vt:lpstr>
      <vt:lpstr>Слайд 3</vt:lpstr>
      <vt:lpstr>Слайд 4</vt:lpstr>
      <vt:lpstr>В о с п р и я т и е</vt:lpstr>
      <vt:lpstr>Слайд 6</vt:lpstr>
      <vt:lpstr>Слайд 7</vt:lpstr>
      <vt:lpstr>Слайд 8</vt:lpstr>
      <vt:lpstr>Слайд 9</vt:lpstr>
      <vt:lpstr>Представление</vt:lpstr>
      <vt:lpstr>В ы в о д ы</vt:lpstr>
      <vt:lpstr>Давайте обсудим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ЧУВСТВЕННОЕ ПОЗНАНИЕ</dc:title>
  <dc:creator>Олежа</dc:creator>
  <cp:lastModifiedBy>Олежа</cp:lastModifiedBy>
  <cp:revision>1</cp:revision>
  <dcterms:created xsi:type="dcterms:W3CDTF">2010-12-07T17:13:34Z</dcterms:created>
  <dcterms:modified xsi:type="dcterms:W3CDTF">2010-12-07T17:13:56Z</dcterms:modified>
</cp:coreProperties>
</file>