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64" r:id="rId5"/>
    <p:sldId id="262" r:id="rId6"/>
    <p:sldId id="263" r:id="rId7"/>
    <p:sldId id="260" r:id="rId8"/>
    <p:sldId id="261" r:id="rId9"/>
    <p:sldId id="300" r:id="rId10"/>
    <p:sldId id="265" r:id="rId11"/>
    <p:sldId id="266" r:id="rId12"/>
    <p:sldId id="267" r:id="rId13"/>
    <p:sldId id="268" r:id="rId14"/>
    <p:sldId id="272" r:id="rId15"/>
    <p:sldId id="271" r:id="rId16"/>
    <p:sldId id="270" r:id="rId17"/>
    <p:sldId id="273" r:id="rId18"/>
    <p:sldId id="274" r:id="rId19"/>
    <p:sldId id="275" r:id="rId20"/>
    <p:sldId id="276" r:id="rId21"/>
    <p:sldId id="277" r:id="rId22"/>
    <p:sldId id="296" r:id="rId23"/>
    <p:sldId id="297" r:id="rId24"/>
    <p:sldId id="295" r:id="rId25"/>
    <p:sldId id="288" r:id="rId26"/>
    <p:sldId id="280" r:id="rId27"/>
    <p:sldId id="287" r:id="rId28"/>
    <p:sldId id="301" r:id="rId29"/>
    <p:sldId id="283" r:id="rId30"/>
    <p:sldId id="289" r:id="rId3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7" autoAdjust="0"/>
    <p:restoredTop sz="94595" autoAdjust="0"/>
  </p:normalViewPr>
  <p:slideViewPr>
    <p:cSldViewPr>
      <p:cViewPr>
        <p:scale>
          <a:sx n="100" d="100"/>
          <a:sy n="100" d="100"/>
        </p:scale>
        <p:origin x="-28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46C34433-FDCD-4E94-9B88-86D9661DFB9B}" type="datetimeFigureOut">
              <a:rPr lang="ru-RU"/>
              <a:pPr>
                <a:defRPr/>
              </a:pPr>
              <a:t>24.04.2011</a:t>
            </a:fld>
            <a:endParaRPr lang="ru-RU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ffectLst/>
                <a:latin typeface="Arial" charset="0"/>
              </a:defRPr>
            </a:lvl1pPr>
          </a:lstStyle>
          <a:p>
            <a:pPr>
              <a:defRPr/>
            </a:pPr>
            <a:fld id="{B2BC1935-D6A9-4BCC-B16F-A35894949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143000"/>
            <a:ext cx="7467600" cy="1470025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30480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2EDC2-89B7-4351-A264-91C93DCE9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79C29-57E6-4F56-AF34-81DD053E78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8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74638"/>
            <a:ext cx="53340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845C0-BB49-45D5-9AEB-F17E4AB4A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4A300-EECA-4B15-BFA6-B983F060BD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ACFBF-A461-4A7D-8C35-8C2AFD287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600200"/>
            <a:ext cx="3543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C05C0-62B6-4F30-BDC3-31892C5F7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F246D-2EC1-4BA4-B582-462DA83A7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BADEE-5F5C-41A2-825F-47A5E8AB5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B051D-925C-4EB1-A88F-622816383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2E1FF-AF2B-4C80-A922-4179603C9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03E9E-0AA7-4C40-8782-862E2AD20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74638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239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245225"/>
            <a:ext cx="1905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B7C7EA11-DD1B-470C-A8C1-A3EDC3344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hyperlink" Target="http://www.emc.komi.com/03/09/img/006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g12.nnm.ru/2/f/1/d/f/133885a3d4034767c2a27e693dc.jpg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www.tonnel.ru/gzl/103119480_tonnel.gi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st.free-lance.ru/users/NIKLEN/upload/f_47bde1b800452.jpg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a-nomalia.narod.ru/bel2/47.files/image001.jpg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julia.ru/data/cache/2010/02/13/338859_7763nothumb500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sudba.net/uploads/news/i_1243246792_4a1a70c8944a1.jpg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kotlovka.ru/pgalery/albums/userpics/10002/normal_829_93.jpg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6/67/Kyrill&amp;Method.jpg" TargetMode="Externa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ljplus.ru/img4/a/r/artur_belyaev/image001-k-i-m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http://l-stat.livejournal.com/voxhtml/bloom-blue/icon-privacy.gif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9" descr="Белый мрамор"/>
          <p:cNvSpPr>
            <a:spLocks noChangeArrowheads="1" noChangeShapeType="1" noTextEdit="1"/>
          </p:cNvSpPr>
          <p:nvPr/>
        </p:nvSpPr>
        <p:spPr bwMode="auto">
          <a:xfrm>
            <a:off x="1331640" y="980728"/>
            <a:ext cx="7056438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9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4000" b="1" kern="10" dirty="0" smtClean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Кирилл и </a:t>
            </a:r>
            <a:r>
              <a:rPr lang="ru-RU" sz="4000" b="1" kern="10" dirty="0" err="1" smtClean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Мефодий</a:t>
            </a:r>
            <a:endParaRPr lang="ru-RU" sz="4000" b="1" kern="10" dirty="0" smtClean="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  <a:p>
            <a:r>
              <a:rPr lang="ru-RU" sz="4000" b="1" kern="10" dirty="0" smtClean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Великие славянские просветители</a:t>
            </a:r>
          </a:p>
          <a:p>
            <a:endParaRPr lang="ru-RU" sz="4000" b="1" kern="10" dirty="0">
              <a:ln w="9525"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38100" dir="2700000" algn="tl" rotWithShape="0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539552" y="2780928"/>
            <a:ext cx="7772400" cy="1862518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</a:rPr>
              <a:t>                           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Презентация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учителя ОПК  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МОУ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СОШ №6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им. Ц.Л. Куникова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 Туапсе 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Гамрекелидзе Анжелы Леонтьевны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49945985_11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8640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book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92"/>
            <a:ext cx="4320479" cy="345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357158" y="785794"/>
            <a:ext cx="453422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863 году зазвучало слово Божие в моравских городах и селениях на родном, славянском языке, создавались письмена, светские книги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4500563" y="1916113"/>
            <a:ext cx="4392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endParaRPr lang="ru-RU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4787900" y="928671"/>
            <a:ext cx="410368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	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Началось </a:t>
            </a: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славянское летописание Всю 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свою жизнь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солоунские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братья посвятили учению, знаниям, служению славянам. Они не придавали особого значения ни богатству, ни почестям, ни славе, ни карьере.</a:t>
            </a:r>
          </a:p>
          <a:p>
            <a:pPr algn="just"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Младший, Константин, много читал, размышлял, писал проповеди, а старший,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Мефодий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был больше организатором. Константин переводил с греческого и латинского на славянский, писал, создав азбуку, по-славянски,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Мефодий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– «издавал» книги, руководил школой учеников.</a:t>
            </a: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23528" y="5667375"/>
            <a:ext cx="84963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Константину не суждено было вернуться на Родину. Когда они приехали в Рим, он тяжело заболел, принял постриг, получил имя Кирилл и через несколько часов скончался. С этим именем он и остался жить в светлой памяти потомков. Похоронен в Риме.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1043608" y="1"/>
            <a:ext cx="69910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Начало славянского летописания</a:t>
            </a: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defRPr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(Слово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биогрофа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)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835150" y="188913"/>
            <a:ext cx="7308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«Откуда есть пошла книга русская»</a:t>
            </a:r>
          </a:p>
        </p:txBody>
      </p:sp>
      <p:sp>
        <p:nvSpPr>
          <p:cNvPr id="14340" name="WordArt 6" descr="Белый мрамор"/>
          <p:cNvSpPr>
            <a:spLocks noChangeArrowheads="1" noChangeShapeType="1" noTextEdit="1"/>
          </p:cNvSpPr>
          <p:nvPr/>
        </p:nvSpPr>
        <p:spPr bwMode="auto">
          <a:xfrm>
            <a:off x="1476375" y="1484313"/>
            <a:ext cx="7059613" cy="1384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"От тьмы к свету приближаясь,</a:t>
            </a:r>
          </a:p>
          <a:p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очи и сердце просвещаем".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3635375" y="2924175"/>
            <a:ext cx="4895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(слова из древнерусской летописи)</a:t>
            </a:r>
          </a:p>
        </p:txBody>
      </p:sp>
      <p:pic>
        <p:nvPicPr>
          <p:cNvPr id="14342" name="Picture 8" descr="slav_pi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63" y="3643313"/>
            <a:ext cx="3929062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11188" y="188913"/>
            <a:ext cx="8137525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Распространение письменности на </a:t>
            </a: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Руси</a:t>
            </a:r>
          </a:p>
          <a:p>
            <a:pPr>
              <a:spcBef>
                <a:spcPct val="50000"/>
              </a:spcBef>
              <a:defRPr/>
            </a:pPr>
            <a:r>
              <a:rPr lang="ru-RU" sz="2400" dirty="0" smtClean="0">
                <a:effectLst/>
              </a:rPr>
              <a:t>(слово археологу)</a:t>
            </a:r>
            <a:endParaRPr lang="ru-RU" sz="2400" dirty="0">
              <a:effectLst/>
            </a:endParaRP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79388" y="4019550"/>
            <a:ext cx="856932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 В Древней Руси почитали грамоту и книги. Учёные-историки и археологи считают, что общее количество рукописных книг до </a:t>
            </a: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XIV 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века было примерно 100 тысяч экземпляров. 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После принятия христианства на Руси – в 988 году – письменность начала распространяться быстрее.  Богослужебные книги были переведены на старославянский язык. Русские переписчики переписывали эти книги, добавляя в них черты родного языка. Так постепенно создавался древнерусский литературный язык, появились произведения древнерусских авторов, (к сожалению, часто безымянных) – «Слово о полку Игореве», «Поучение Владимира Мономаха», «Житие Александра Невского» и многие другие.</a:t>
            </a: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15364" name="Picture 11" descr="Картинка 11 из 203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340768"/>
            <a:ext cx="1583978" cy="266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3" descr="Картинка 8 из 11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375" y="1340768"/>
            <a:ext cx="1584697" cy="259147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6" name="Picture 15" descr="Картинка 1 из 236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1340768"/>
            <a:ext cx="1439069" cy="2593057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f_47bde1b80045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52936"/>
            <a:ext cx="2559769" cy="317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4139952" y="3212976"/>
            <a:ext cx="4572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монастырской келье узкой,</a:t>
            </a:r>
          </a:p>
          <a:p>
            <a:pPr algn="l">
              <a:defRPr/>
            </a:pP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четырёх глухих стенах</a:t>
            </a:r>
          </a:p>
          <a:p>
            <a:pPr algn="l">
              <a:defRPr/>
            </a:pP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 земле о древнерусской</a:t>
            </a:r>
          </a:p>
          <a:p>
            <a:pPr algn="l">
              <a:defRPr/>
            </a:pP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Быль записывал монах.</a:t>
            </a:r>
          </a:p>
          <a:p>
            <a:pPr algn="l">
              <a:defRPr/>
            </a:pP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Он писал зимой и летом.</a:t>
            </a:r>
          </a:p>
          <a:p>
            <a:pPr algn="l">
              <a:defRPr/>
            </a:pP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Озарённый тусклым светом.</a:t>
            </a:r>
          </a:p>
          <a:p>
            <a:pPr algn="l">
              <a:defRPr/>
            </a:pP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Он писал из года в год</a:t>
            </a:r>
          </a:p>
          <a:p>
            <a:pPr algn="l">
              <a:defRPr/>
            </a:pPr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Про великий наш народ.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539552" y="6093296"/>
            <a:ext cx="31686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err="1">
                <a:effectLst/>
              </a:rPr>
              <a:t>Древний</a:t>
            </a:r>
            <a:r>
              <a:rPr lang="en-US" sz="1600" dirty="0">
                <a:effectLst/>
              </a:rPr>
              <a:t> </a:t>
            </a:r>
            <a:r>
              <a:rPr lang="en-US" sz="1600" dirty="0" err="1">
                <a:effectLst/>
              </a:rPr>
              <a:t>летописец</a:t>
            </a:r>
            <a:r>
              <a:rPr lang="en-US" sz="1600" dirty="0">
                <a:effectLst/>
              </a:rPr>
              <a:t> </a:t>
            </a:r>
            <a:r>
              <a:rPr lang="en-US" sz="1600" dirty="0" err="1">
                <a:effectLst/>
              </a:rPr>
              <a:t>Нестор</a:t>
            </a:r>
            <a:r>
              <a:rPr lang="en-US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Художник Е. </a:t>
            </a:r>
            <a:r>
              <a:rPr lang="ru-RU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Доведова</a:t>
            </a:r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en-US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323850" y="188913"/>
            <a:ext cx="860425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Исторические повествования </a:t>
            </a: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летописи</a:t>
            </a:r>
          </a:p>
          <a:p>
            <a:pPr>
              <a:spcBef>
                <a:spcPct val="50000"/>
              </a:spcBef>
              <a:defRPr/>
            </a:pPr>
            <a:r>
              <a:rPr lang="ru-RU" sz="2400" dirty="0" smtClean="0">
                <a:effectLst/>
              </a:rPr>
              <a:t>(слово историку)</a:t>
            </a:r>
            <a:endParaRPr lang="ru-RU" sz="2400" dirty="0">
              <a:effectLst/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539552" y="1412776"/>
            <a:ext cx="842486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О жизни в Древней Руси есть немало летописей, в которых записи велись по годам. На </a:t>
            </a: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I 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месте стоит «Повесть временных лет», написанная в начале </a:t>
            </a: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XII 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века. В эту летопись вошли песни, легенды, предания, рассказы. Автором этой летописи традиционно считается монах Киево-Печерского монастыря Нестор.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539750" y="333375"/>
            <a:ext cx="813593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«Велика бо бывает польза </a:t>
            </a:r>
          </a:p>
          <a:p>
            <a:pPr>
              <a:defRPr/>
            </a:pPr>
            <a:r>
              <a:rPr lang="ru-RU" sz="40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 ученья книжного».</a:t>
            </a:r>
          </a:p>
          <a:p>
            <a:pPr algn="just">
              <a:defRPr/>
            </a:pPr>
            <a:r>
              <a:rPr lang="ru-RU" sz="1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                     (летопись 1037 года)</a:t>
            </a:r>
          </a:p>
        </p:txBody>
      </p:sp>
      <p:pic>
        <p:nvPicPr>
          <p:cNvPr id="17411" name="Picture 16" descr="Картинка 4 из 5247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1989138"/>
            <a:ext cx="5903912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12237623862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44675"/>
            <a:ext cx="3341688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0825" y="333375"/>
            <a:ext cx="8893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«Азбуку учат во всю избу кричат»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2124075" y="1125538"/>
            <a:ext cx="7019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(В.И.Даль  «Толковый словарь живого великорусского языка»)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1258888" y="5708650"/>
            <a:ext cx="1268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В.И.Даль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3851275" y="1989138"/>
            <a:ext cx="5076825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      В Древней Руси учебников ещё не было, обучение шло по церковным книгам, приходилось заучивать наизусть огромные тексты-псалмы – поучительные песнопения. Названия букв заучивались наизусть. При обучении чтению сначала назывались буквы первого слога, затем произносился этот слог; потом назывались буквы второго слога, и произносился второй слог и так далее, и только после этого слоги складывались в целое слово, например 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КНИГА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како, наш, иже – 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КНИ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, глаголь, аз – </a:t>
            </a: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ГА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Вот так было трудно учиться грамоте.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468313" y="333375"/>
            <a:ext cx="8207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Пословицы об обучении грамоте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116013" y="1052513"/>
            <a:ext cx="7704137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Кончил курс науки, а знает </a:t>
            </a: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аз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да  </a:t>
            </a: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буки. </a:t>
            </a:r>
            <a:endParaRPr lang="en-US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/>
              </a:rPr>
              <a:t> С грамотой вскачь, без грамоты хоть плачь.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/>
              </a:rPr>
              <a:t> С книгой поведешься — ума наберешься.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/>
              </a:rPr>
              <a:t> Сперва </a:t>
            </a:r>
            <a:r>
              <a:rPr lang="en-US" sz="2000" b="1">
                <a:effectLst/>
              </a:rPr>
              <a:t>аз</a:t>
            </a:r>
            <a:r>
              <a:rPr lang="en-US" sz="2000">
                <a:effectLst/>
              </a:rPr>
              <a:t> да </a:t>
            </a:r>
            <a:r>
              <a:rPr lang="en-US" sz="2000" b="1">
                <a:effectLst/>
              </a:rPr>
              <a:t>буки</a:t>
            </a:r>
            <a:r>
              <a:rPr lang="en-US" sz="2000">
                <a:effectLst/>
              </a:rPr>
              <a:t>, а там и науки.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/>
              </a:rPr>
              <a:t> Сытое брюхо к ученью глухо.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/>
              </a:rPr>
              <a:t> Сытому ученье — утеха, голодному — помеха.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/>
              </a:rPr>
              <a:t> Тупо сковано — не наточишь, глупо рожено — не научишь.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/>
              </a:rPr>
              <a:t> Уменье везде найдет примененье.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/>
              </a:rPr>
              <a:t> Ученый водит, неученый следом ходит.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/>
              </a:rPr>
              <a:t> Ученый сын старше неученого отца.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/>
              </a:rPr>
              <a:t> Ученье без уменья не польза, а беда.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Азбука к мудрости ступенька.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Неразумного учить – в бездонную кадку воду лить.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Кто грамоте горазд, тому не пропасть.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Ученье в счастье украшает, а в несчастье утешает.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Грамоте учиться – вперед пригодится.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l">
              <a:buFont typeface="Wingdings" pitchFamily="2" charset="2"/>
              <a:buChar char="Ø"/>
              <a:defRPr/>
            </a:pPr>
            <a:r>
              <a:rPr lang="en-US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За ученого двух неученых дают, да и то не берут. </a:t>
            </a:r>
          </a:p>
          <a:p>
            <a:pPr algn="l">
              <a:buFont typeface="Wingdings" pitchFamily="2" charset="2"/>
              <a:buChar char="Ø"/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Ученье – свет, неученье – тьма.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979613" y="260350"/>
            <a:ext cx="68405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«Так говорили наши предки»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3708400" y="1127125"/>
            <a:ext cx="5184775" cy="57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    Литературный язык славян понятен всем славянским народам, но, конечно, </a:t>
            </a:r>
            <a:r>
              <a:rPr 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старославянский язык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 отличался, и в первую очередь таким признаком, как </a:t>
            </a:r>
            <a:r>
              <a:rPr lang="ru-RU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«неполногласие».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Например, говорили: град (город), брег (берег), млеко (молоко). Отличался и начальным «е» - един (один), есень (осень).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      Старославянский язык внёс большой вклад в развитие русского языка: он обогатил его интересными и нужными словами. Некоторые старославянизмы стали часто употреблять: время, среда, пламя, праздник, другие ушли из нашего языка. В последнее время возрождаются такие слова, как </a:t>
            </a:r>
            <a:r>
              <a:rPr lang="ru-RU" sz="20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милосердие, великодушие, благословенный.</a:t>
            </a:r>
          </a:p>
        </p:txBody>
      </p:sp>
      <p:pic>
        <p:nvPicPr>
          <p:cNvPr id="21509" name="Picture 10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179388" y="1484313"/>
            <a:ext cx="3386137" cy="45370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10" name="Rectangle 11"/>
          <p:cNvSpPr>
            <a:spLocks noChangeArrowheads="1"/>
          </p:cNvSpPr>
          <p:nvPr/>
        </p:nvSpPr>
        <p:spPr bwMode="auto">
          <a:xfrm>
            <a:off x="179388" y="6049963"/>
            <a:ext cx="2965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1600" b="1">
                <a:effectLst/>
              </a:rPr>
              <a:t>«Ветвь» славянских языков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vasneztov1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052513"/>
            <a:ext cx="2682875" cy="4824412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50825" y="6032500"/>
            <a:ext cx="26162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>
                <a:effectLst>
                  <a:outerShdw blurRad="38100" dist="38100" dir="2700000" algn="tl">
                    <a:srgbClr val="FFFFFF"/>
                  </a:outerShdw>
                </a:effectLst>
              </a:rPr>
              <a:t>Летописец Нестор. Художник Васнецов В. Акварель 1919 г.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0" y="0"/>
            <a:ext cx="59769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Игра «НАЗОВИ СЛОВО»</a:t>
            </a:r>
          </a:p>
        </p:txBody>
      </p:sp>
      <p:sp>
        <p:nvSpPr>
          <p:cNvPr id="36875" name="AutoShape 11"/>
          <p:cNvSpPr>
            <a:spLocks noChangeArrowheads="1"/>
          </p:cNvSpPr>
          <p:nvPr/>
        </p:nvSpPr>
        <p:spPr bwMode="auto">
          <a:xfrm>
            <a:off x="6215063" y="642938"/>
            <a:ext cx="2305050" cy="647700"/>
          </a:xfrm>
          <a:prstGeom prst="wedgeRectCallout">
            <a:avLst>
              <a:gd name="adj1" fmla="val -51995"/>
              <a:gd name="adj2" fmla="val 806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Исконно русские слова</a:t>
            </a:r>
          </a:p>
          <a:p>
            <a:pPr>
              <a:defRPr/>
            </a:pPr>
            <a:endParaRPr lang="ru-RU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6876" name="AutoShape 12"/>
          <p:cNvSpPr>
            <a:spLocks noChangeArrowheads="1"/>
          </p:cNvSpPr>
          <p:nvPr/>
        </p:nvSpPr>
        <p:spPr bwMode="auto">
          <a:xfrm>
            <a:off x="3214688" y="642938"/>
            <a:ext cx="2303462" cy="649287"/>
          </a:xfrm>
          <a:prstGeom prst="wedgeRectCallout">
            <a:avLst>
              <a:gd name="adj1" fmla="val -46625"/>
              <a:gd name="adj2" fmla="val 734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Старославянские слова</a:t>
            </a:r>
          </a:p>
          <a:p>
            <a:pPr>
              <a:defRPr/>
            </a:pP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57563" y="1571625"/>
            <a:ext cx="800100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Глад </a:t>
            </a:r>
            <a:endParaRPr lang="ru-RU" dirty="0"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785938"/>
            <a:ext cx="116205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Здравие </a:t>
            </a:r>
            <a:endParaRPr lang="ru-RU" dirty="0"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43250" y="2357438"/>
            <a:ext cx="121920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Здравый </a:t>
            </a:r>
            <a:endParaRPr lang="ru-RU" dirty="0"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2571750"/>
            <a:ext cx="901700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Страж </a:t>
            </a:r>
            <a:endParaRPr lang="ru-RU" dirty="0"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357563" y="3000375"/>
            <a:ext cx="992187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Страна </a:t>
            </a:r>
            <a:endParaRPr lang="ru-RU" dirty="0"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3214688"/>
            <a:ext cx="106680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Драгой </a:t>
            </a:r>
            <a:endParaRPr lang="ru-RU" dirty="0"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429000" y="3643313"/>
            <a:ext cx="75247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Брег </a:t>
            </a:r>
            <a:endParaRPr lang="ru-RU" dirty="0"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500563" y="3786188"/>
            <a:ext cx="935037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Древо </a:t>
            </a:r>
            <a:endParaRPr lang="ru-RU" dirty="0">
              <a:latin typeface="Arial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57563" y="4286250"/>
            <a:ext cx="823912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Хлад </a:t>
            </a:r>
            <a:endParaRPr lang="ru-RU" dirty="0">
              <a:latin typeface="Arial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00563" y="4429125"/>
            <a:ext cx="868362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Врата </a:t>
            </a:r>
            <a:endParaRPr lang="ru-RU" dirty="0">
              <a:latin typeface="Arial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29000" y="5929313"/>
            <a:ext cx="900113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Власы</a:t>
            </a:r>
            <a:endParaRPr lang="ru-RU" dirty="0">
              <a:latin typeface="Arial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14813" y="5429250"/>
            <a:ext cx="1322387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Владимир</a:t>
            </a:r>
            <a:endParaRPr lang="ru-RU" dirty="0"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86125" y="4929188"/>
            <a:ext cx="100012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ru-RU" b="1" dirty="0">
                <a:solidFill>
                  <a:schemeClr val="tx2"/>
                </a:solidFill>
                <a:latin typeface="Arial" charset="0"/>
              </a:rPr>
              <a:t>Злато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358063" y="5072063"/>
            <a:ext cx="1214437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Володя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215063" y="1571625"/>
            <a:ext cx="920750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Голод </a:t>
            </a:r>
            <a:endParaRPr lang="ru-RU" dirty="0">
              <a:latin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00938" y="1928813"/>
            <a:ext cx="128270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Здоровье </a:t>
            </a:r>
            <a:endParaRPr lang="ru-RU" dirty="0">
              <a:latin typeface="Arial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929313" y="2357438"/>
            <a:ext cx="1373187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Здоровый </a:t>
            </a:r>
            <a:endParaRPr lang="ru-RU" dirty="0">
              <a:latin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72375" y="2643188"/>
            <a:ext cx="1055688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Сторож </a:t>
            </a:r>
            <a:endParaRPr lang="ru-RU" dirty="0">
              <a:latin typeface="Arial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072188" y="3000375"/>
            <a:ext cx="1077912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Сторона</a:t>
            </a:r>
            <a:endParaRPr lang="ru-RU" dirty="0">
              <a:latin typeface="Arial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572375" y="3286125"/>
            <a:ext cx="1150938" cy="369888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Дорогой</a:t>
            </a:r>
            <a:endParaRPr lang="ru-RU" dirty="0">
              <a:latin typeface="Arial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00750" y="3643313"/>
            <a:ext cx="80962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Берег</a:t>
            </a:r>
            <a:endParaRPr lang="ru-RU" dirty="0">
              <a:latin typeface="Arial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286625" y="3786188"/>
            <a:ext cx="1062038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Дерево </a:t>
            </a:r>
            <a:endParaRPr lang="ru-RU" dirty="0">
              <a:latin typeface="Arial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857875" y="4357688"/>
            <a:ext cx="909638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Холод</a:t>
            </a:r>
            <a:endParaRPr lang="ru-RU" dirty="0">
              <a:latin typeface="Arial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215188" y="4357688"/>
            <a:ext cx="1022350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Ворота </a:t>
            </a:r>
            <a:endParaRPr lang="ru-RU" dirty="0">
              <a:latin typeface="Arial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786438" y="4929188"/>
            <a:ext cx="1128712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Золото </a:t>
            </a:r>
            <a:endParaRPr lang="ru-RU" dirty="0">
              <a:latin typeface="Arial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572250" y="5786438"/>
            <a:ext cx="1190625" cy="369887"/>
          </a:xfrm>
          <a:prstGeom prst="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Волосы </a:t>
            </a:r>
            <a:endParaRPr lang="ru-RU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1619250" y="404813"/>
            <a:ext cx="6983413" cy="1697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"И будет славить Русь родная</a:t>
            </a:r>
          </a:p>
          <a:p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Святых апостолов славян"</a:t>
            </a:r>
          </a:p>
        </p:txBody>
      </p:sp>
      <p:pic>
        <p:nvPicPr>
          <p:cNvPr id="4099" name="Picture 6" descr="Картинка 14 из 977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2492375"/>
            <a:ext cx="3300412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547664" y="404664"/>
            <a:ext cx="554513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Практическое </a:t>
            </a: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задание</a:t>
            </a:r>
          </a:p>
          <a:p>
            <a:pPr>
              <a:spcBef>
                <a:spcPct val="50000"/>
              </a:spcBef>
              <a:defRPr/>
            </a:pP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Славянская азбука</a:t>
            </a:r>
            <a:endParaRPr lang="ru-RU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5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0675" y="6210300"/>
            <a:ext cx="37433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DS Yermak_D" pitchFamily="66" charset="-52"/>
              </a:rPr>
              <a:t>А</a:t>
            </a:r>
            <a:r>
              <a:rPr lang="ru-RU" b="1" dirty="0" smtClean="0"/>
              <a:t> - аз       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DS Yermak_D" pitchFamily="66" charset="-52"/>
              </a:rPr>
              <a:t>Б</a:t>
            </a:r>
            <a:r>
              <a:rPr lang="ru-RU" b="1" dirty="0" smtClean="0"/>
              <a:t> - буки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DS Yermak_D" pitchFamily="66" charset="-52"/>
              </a:rPr>
              <a:t>В</a:t>
            </a:r>
            <a:r>
              <a:rPr lang="ru-RU" b="1" dirty="0" smtClean="0"/>
              <a:t> - веди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DS Yermak_D" pitchFamily="66" charset="-52"/>
              </a:rPr>
              <a:t>Г</a:t>
            </a:r>
            <a:r>
              <a:rPr lang="ru-RU" b="1" dirty="0" smtClean="0"/>
              <a:t>- глаголь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DS Yermak_D" pitchFamily="66" charset="-52"/>
              </a:rPr>
              <a:t>Д</a:t>
            </a:r>
            <a:r>
              <a:rPr lang="ru-RU" b="1" dirty="0" smtClean="0"/>
              <a:t> - добро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DS Yermak_D" pitchFamily="66" charset="-52"/>
              </a:rPr>
              <a:t>Е</a:t>
            </a:r>
            <a:r>
              <a:rPr lang="ru-RU" b="1" dirty="0" smtClean="0"/>
              <a:t> - есть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DS Yermak_D" pitchFamily="66" charset="-52"/>
              </a:rPr>
              <a:t>Ж</a:t>
            </a:r>
            <a:r>
              <a:rPr lang="ru-RU" b="1" dirty="0" smtClean="0"/>
              <a:t> -живете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100" dirty="0" smtClean="0"/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З</a:t>
            </a:r>
            <a:r>
              <a:rPr lang="ru-RU" b="1" dirty="0" smtClean="0">
                <a:solidFill>
                  <a:schemeClr val="tx1"/>
                </a:solidFill>
              </a:rPr>
              <a:t> - зело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И</a:t>
            </a:r>
            <a:r>
              <a:rPr lang="ru-RU" b="1" dirty="0" smtClean="0">
                <a:solidFill>
                  <a:schemeClr val="tx1"/>
                </a:solidFill>
              </a:rPr>
              <a:t> - иже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К </a:t>
            </a:r>
            <a:r>
              <a:rPr lang="ru-RU" b="1" dirty="0" smtClean="0">
                <a:solidFill>
                  <a:schemeClr val="tx1"/>
                </a:solidFill>
              </a:rPr>
              <a:t>- </a:t>
            </a:r>
            <a:r>
              <a:rPr lang="ru-RU" b="1" dirty="0" err="1" smtClean="0">
                <a:solidFill>
                  <a:schemeClr val="tx1"/>
                </a:solidFill>
              </a:rPr>
              <a:t>како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Л</a:t>
            </a:r>
            <a:r>
              <a:rPr lang="ru-RU" b="1" dirty="0" smtClean="0">
                <a:solidFill>
                  <a:schemeClr val="tx1"/>
                </a:solidFill>
              </a:rPr>
              <a:t> - люди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М</a:t>
            </a:r>
            <a:r>
              <a:rPr lang="ru-RU" b="1" dirty="0" smtClean="0">
                <a:solidFill>
                  <a:schemeClr val="tx1"/>
                </a:solidFill>
              </a:rPr>
              <a:t> - мыслит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Н </a:t>
            </a:r>
            <a:r>
              <a:rPr lang="ru-RU" b="1" dirty="0" smtClean="0">
                <a:solidFill>
                  <a:schemeClr val="tx1"/>
                </a:solidFill>
              </a:rPr>
              <a:t>- наш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042988" y="404813"/>
            <a:ext cx="78501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«СТАРОСЛАВЯНСКИЙ ЯЗЫК»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124075" y="1196975"/>
            <a:ext cx="640873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ru-RU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latin typeface="DS Yermak_D" pitchFamily="66" charset="-52"/>
              </a:rPr>
              <a:t> О</a:t>
            </a:r>
            <a:r>
              <a:rPr lang="ru-RU" b="1" dirty="0" smtClean="0"/>
              <a:t> - он</a:t>
            </a:r>
            <a:r>
              <a:rPr lang="ru-RU" b="1" dirty="0" smtClean="0">
                <a:latin typeface="DS Yermak_D" pitchFamily="66" charset="-52"/>
              </a:rPr>
              <a:t/>
            </a:r>
            <a:br>
              <a:rPr lang="ru-RU" b="1" dirty="0" smtClean="0">
                <a:latin typeface="DS Yermak_D" pitchFamily="66" charset="-52"/>
              </a:rPr>
            </a:br>
            <a:r>
              <a:rPr lang="ru-RU" b="1" dirty="0" smtClean="0">
                <a:latin typeface="DS Yermak_D" pitchFamily="66" charset="-52"/>
              </a:rPr>
              <a:t>П</a:t>
            </a:r>
            <a:r>
              <a:rPr lang="ru-RU" b="1" dirty="0" smtClean="0"/>
              <a:t> - покой</a:t>
            </a:r>
            <a:br>
              <a:rPr lang="ru-RU" b="1" dirty="0" smtClean="0"/>
            </a:br>
            <a:r>
              <a:rPr lang="ru-RU" b="1" dirty="0" smtClean="0">
                <a:latin typeface="DS Yermak_D" pitchFamily="66" charset="-52"/>
              </a:rPr>
              <a:t>Р</a:t>
            </a:r>
            <a:r>
              <a:rPr lang="ru-RU" b="1" dirty="0" smtClean="0"/>
              <a:t> - </a:t>
            </a:r>
            <a:r>
              <a:rPr lang="ru-RU" b="1" dirty="0" err="1" smtClean="0"/>
              <a:t>рцы</a:t>
            </a:r>
            <a:r>
              <a:rPr lang="ru-RU" b="1" dirty="0" smtClean="0">
                <a:latin typeface="DS Yermak_D" pitchFamily="66" charset="-52"/>
              </a:rPr>
              <a:t/>
            </a:r>
            <a:br>
              <a:rPr lang="ru-RU" b="1" dirty="0" smtClean="0">
                <a:latin typeface="DS Yermak_D" pitchFamily="66" charset="-52"/>
              </a:rPr>
            </a:br>
            <a:r>
              <a:rPr lang="ru-RU" b="1" dirty="0" smtClean="0">
                <a:latin typeface="DS Yermak_D" pitchFamily="66" charset="-52"/>
              </a:rPr>
              <a:t>С</a:t>
            </a:r>
            <a:r>
              <a:rPr lang="ru-RU" b="1" dirty="0" smtClean="0"/>
              <a:t> - слово</a:t>
            </a:r>
            <a:r>
              <a:rPr lang="ru-RU" b="1" dirty="0" smtClean="0">
                <a:latin typeface="DS Yermak_D" pitchFamily="66" charset="-52"/>
              </a:rPr>
              <a:t/>
            </a:r>
            <a:br>
              <a:rPr lang="ru-RU" b="1" dirty="0" smtClean="0">
                <a:latin typeface="DS Yermak_D" pitchFamily="66" charset="-52"/>
              </a:rPr>
            </a:br>
            <a:r>
              <a:rPr lang="ru-RU" b="1" dirty="0" smtClean="0">
                <a:latin typeface="DS Yermak_D" pitchFamily="66" charset="-52"/>
              </a:rPr>
              <a:t>т-</a:t>
            </a:r>
            <a:r>
              <a:rPr lang="ru-RU" b="1" dirty="0" smtClean="0"/>
              <a:t> твердо</a:t>
            </a:r>
            <a:br>
              <a:rPr lang="ru-RU" b="1" dirty="0" smtClean="0"/>
            </a:br>
            <a:r>
              <a:rPr lang="ru-RU" b="1" dirty="0" smtClean="0">
                <a:latin typeface="DS Yermak_D" pitchFamily="66" charset="-52"/>
              </a:rPr>
              <a:t>У</a:t>
            </a:r>
            <a:r>
              <a:rPr lang="ru-RU" b="1" dirty="0" smtClean="0"/>
              <a:t> - </a:t>
            </a:r>
            <a:r>
              <a:rPr lang="ru-RU" b="1" dirty="0" err="1" smtClean="0"/>
              <a:t>ук</a:t>
            </a:r>
            <a:r>
              <a:rPr lang="ru-RU" b="1" dirty="0" smtClean="0">
                <a:latin typeface="DS Yermak_D" pitchFamily="66" charset="-52"/>
              </a:rPr>
              <a:t/>
            </a:r>
            <a:br>
              <a:rPr lang="ru-RU" b="1" dirty="0" smtClean="0">
                <a:latin typeface="DS Yermak_D" pitchFamily="66" charset="-52"/>
              </a:rPr>
            </a:br>
            <a:r>
              <a:rPr lang="ru-RU" b="1" dirty="0" smtClean="0">
                <a:latin typeface="DS Yermak_D" pitchFamily="66" charset="-52"/>
              </a:rPr>
              <a:t>Ф</a:t>
            </a:r>
            <a:r>
              <a:rPr lang="ru-RU" b="1" dirty="0" smtClean="0"/>
              <a:t> - ферт</a:t>
            </a:r>
            <a:br>
              <a:rPr lang="ru-RU" b="1" dirty="0" smtClean="0"/>
            </a:br>
            <a:r>
              <a:rPr lang="ru-RU" b="1" dirty="0" smtClean="0">
                <a:latin typeface="DS Yermak_D" pitchFamily="66" charset="-52"/>
              </a:rPr>
              <a:t>Ц</a:t>
            </a:r>
            <a:r>
              <a:rPr lang="ru-RU" b="1" dirty="0" smtClean="0"/>
              <a:t> - </a:t>
            </a:r>
            <a:r>
              <a:rPr lang="ru-RU" b="1" dirty="0" err="1" smtClean="0"/>
              <a:t>цы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Ч</a:t>
            </a:r>
            <a:r>
              <a:rPr lang="ru-RU" b="1" dirty="0" smtClean="0">
                <a:solidFill>
                  <a:schemeClr val="tx1"/>
                </a:solidFill>
              </a:rPr>
              <a:t> - червь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Ш</a:t>
            </a:r>
            <a:r>
              <a:rPr lang="ru-RU" b="1" dirty="0" smtClean="0">
                <a:solidFill>
                  <a:schemeClr val="tx1"/>
                </a:solidFill>
              </a:rPr>
              <a:t> - ша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Ъ</a:t>
            </a:r>
            <a:r>
              <a:rPr lang="ru-RU" b="1" dirty="0" smtClean="0">
                <a:solidFill>
                  <a:schemeClr val="tx1"/>
                </a:solidFill>
              </a:rPr>
              <a:t>  - ер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Ь</a:t>
            </a:r>
            <a:r>
              <a:rPr lang="en-US" b="1" dirty="0" smtClean="0">
                <a:solidFill>
                  <a:schemeClr val="tx1"/>
                </a:solidFill>
                <a:latin typeface="DS Yermak_D" pitchFamily="66" charset="-52"/>
              </a:rPr>
              <a:t>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- еры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Ь</a:t>
            </a:r>
            <a:r>
              <a:rPr lang="ru-RU" b="1" dirty="0" smtClean="0">
                <a:solidFill>
                  <a:schemeClr val="tx1"/>
                </a:solidFill>
              </a:rPr>
              <a:t> – </a:t>
            </a:r>
            <a:r>
              <a:rPr lang="ru-RU" b="1" dirty="0" err="1" smtClean="0">
                <a:solidFill>
                  <a:schemeClr val="tx1"/>
                </a:solidFill>
              </a:rPr>
              <a:t>ерь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Ю</a:t>
            </a:r>
            <a:r>
              <a:rPr lang="ru-RU" b="1" dirty="0" smtClean="0">
                <a:solidFill>
                  <a:schemeClr val="tx1"/>
                </a:solidFill>
              </a:rPr>
              <a:t> - </a:t>
            </a:r>
            <a:r>
              <a:rPr lang="ru-RU" b="1" dirty="0" err="1" smtClean="0">
                <a:solidFill>
                  <a:schemeClr val="tx1"/>
                </a:solidFill>
              </a:rPr>
              <a:t>ю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  <a:latin typeface="DS Yermak_D" pitchFamily="66" charset="-52"/>
              </a:rPr>
              <a:t>Я</a:t>
            </a:r>
            <a:r>
              <a:rPr lang="ru-RU" b="1" dirty="0" smtClean="0">
                <a:solidFill>
                  <a:schemeClr val="tx1"/>
                </a:solidFill>
              </a:rPr>
              <a:t> - </a:t>
            </a:r>
            <a:r>
              <a:rPr lang="ru-RU" b="1" dirty="0" err="1" smtClean="0">
                <a:solidFill>
                  <a:schemeClr val="tx1"/>
                </a:solidFill>
              </a:rPr>
              <a:t>я</a:t>
            </a:r>
            <a:r>
              <a:rPr lang="en-US" b="1" dirty="0" smtClean="0">
                <a:solidFill>
                  <a:schemeClr val="tx1"/>
                </a:solidFill>
                <a:latin typeface="DS Yermak_D" pitchFamily="66" charset="-52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DS Yermak_D" pitchFamily="66" charset="-52"/>
              </a:rPr>
            </a:br>
            <a:r>
              <a:rPr lang="en-US" b="1" dirty="0" smtClean="0">
                <a:solidFill>
                  <a:schemeClr val="tx1"/>
                </a:solidFill>
                <a:latin typeface="DS Yermak_D" pitchFamily="66" charset="-52"/>
              </a:rPr>
              <a:t>Y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- ижица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КНИГА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75184" y="1556792"/>
            <a:ext cx="8668816" cy="4525963"/>
          </a:xfrm>
        </p:spPr>
        <p:txBody>
          <a:bodyPr/>
          <a:lstStyle/>
          <a:p>
            <a:r>
              <a:rPr lang="ru-RU" sz="4000" dirty="0" smtClean="0"/>
              <a:t>КАКО -НАШ –ИЖЕ        –    КНИ</a:t>
            </a:r>
          </a:p>
          <a:p>
            <a:endParaRPr lang="ru-RU" sz="4400" dirty="0" smtClean="0"/>
          </a:p>
          <a:p>
            <a:endParaRPr lang="ru-RU" sz="4400" dirty="0" smtClean="0"/>
          </a:p>
          <a:p>
            <a:r>
              <a:rPr lang="ru-RU" sz="4000" dirty="0" smtClean="0"/>
              <a:t>ГЛАГОЛЬ - АЗ              -   ГА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692696"/>
            <a:ext cx="6530498" cy="593164"/>
          </a:xfrm>
        </p:spPr>
        <p:txBody>
          <a:bodyPr/>
          <a:lstStyle/>
          <a:p>
            <a:r>
              <a:rPr lang="ru-RU" dirty="0" smtClean="0"/>
              <a:t>МАМА</a:t>
            </a:r>
          </a:p>
          <a:p>
            <a:endParaRPr lang="ru-RU" dirty="0" smtClean="0"/>
          </a:p>
          <a:p>
            <a:r>
              <a:rPr lang="ru-RU" dirty="0" smtClean="0"/>
              <a:t>ГОД</a:t>
            </a:r>
          </a:p>
          <a:p>
            <a:pPr>
              <a:buNone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ВЕРА 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ДОМ 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ГОРА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СЛОВО </a:t>
            </a:r>
            <a:br>
              <a:rPr lang="ru-RU" dirty="0" smtClean="0"/>
            </a:br>
            <a:r>
              <a:rPr lang="ru-RU" dirty="0" smtClean="0"/>
              <a:t>                          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</a:t>
            </a:r>
            <a:br>
              <a:rPr lang="ru-RU" dirty="0" smtClean="0"/>
            </a:br>
            <a:r>
              <a:rPr lang="ru-RU" dirty="0" smtClean="0"/>
              <a:t>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4048" y="620688"/>
            <a:ext cx="3682752" cy="522296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1800" b="1" dirty="0" err="1" smtClean="0"/>
              <a:t>Мыслить-Аз</a:t>
            </a:r>
            <a:r>
              <a:rPr lang="ru-RU" sz="1800" b="1" dirty="0" smtClean="0"/>
              <a:t>  </a:t>
            </a:r>
            <a:r>
              <a:rPr lang="ru-RU" sz="1800" b="1" dirty="0" smtClean="0"/>
              <a:t> -    МА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err="1" smtClean="0"/>
              <a:t>Мыслить-Аз</a:t>
            </a:r>
            <a:r>
              <a:rPr lang="ru-RU" sz="1800" b="1" dirty="0" smtClean="0"/>
              <a:t>   -  </a:t>
            </a:r>
            <a:r>
              <a:rPr lang="ru-RU" sz="1800" b="1" dirty="0" smtClean="0"/>
              <a:t>  МА</a:t>
            </a:r>
            <a:endParaRPr lang="ru-RU" sz="1800" b="1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smtClean="0"/>
              <a:t>           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smtClean="0"/>
              <a:t> </a:t>
            </a:r>
            <a:r>
              <a:rPr lang="ru-RU" sz="1800" b="1" dirty="0" err="1" smtClean="0"/>
              <a:t>Глаголь-Он-Добро</a:t>
            </a:r>
            <a:r>
              <a:rPr lang="ru-RU" sz="1800" b="1" dirty="0" smtClean="0"/>
              <a:t>           ГОД</a:t>
            </a:r>
          </a:p>
          <a:p>
            <a:pPr>
              <a:buFont typeface="Wingdings" pitchFamily="2" charset="2"/>
              <a:buNone/>
              <a:defRPr/>
            </a:pPr>
            <a:endParaRPr lang="ru-RU" sz="1800" b="1" dirty="0" smtClean="0"/>
          </a:p>
          <a:p>
            <a:pPr>
              <a:buFont typeface="Wingdings" pitchFamily="2" charset="2"/>
              <a:buNone/>
              <a:defRPr/>
            </a:pPr>
            <a:endParaRPr lang="ru-RU" sz="1800" b="1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err="1" smtClean="0"/>
              <a:t>Веди-Есть</a:t>
            </a:r>
            <a:r>
              <a:rPr lang="ru-RU" sz="1800" b="1" dirty="0" smtClean="0"/>
              <a:t>  -     ВЕ     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err="1" smtClean="0"/>
              <a:t>Рцы-Аз</a:t>
            </a:r>
            <a:r>
              <a:rPr lang="ru-RU" sz="1800" b="1" dirty="0" smtClean="0"/>
              <a:t>  </a:t>
            </a:r>
            <a:r>
              <a:rPr lang="ru-RU" sz="1800" b="1" dirty="0" smtClean="0"/>
              <a:t>     -     РА</a:t>
            </a:r>
            <a:endParaRPr lang="ru-RU" sz="1800" b="1" dirty="0" smtClean="0"/>
          </a:p>
          <a:p>
            <a:pPr>
              <a:buFont typeface="Wingdings" pitchFamily="2" charset="2"/>
              <a:buNone/>
              <a:defRPr/>
            </a:pPr>
            <a:endParaRPr lang="ru-RU" sz="1800" b="1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smtClean="0"/>
              <a:t>Добро - Он - Мыслить      ДОМ</a:t>
            </a:r>
          </a:p>
          <a:p>
            <a:pPr>
              <a:buFont typeface="Wingdings" pitchFamily="2" charset="2"/>
              <a:buNone/>
              <a:defRPr/>
            </a:pPr>
            <a:endParaRPr lang="ru-RU" sz="1800" b="1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smtClean="0"/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smtClean="0"/>
              <a:t>Глаголь -Он   -  ГО   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smtClean="0"/>
              <a:t> </a:t>
            </a:r>
            <a:r>
              <a:rPr lang="ru-RU" sz="1800" b="1" dirty="0" err="1" smtClean="0"/>
              <a:t>Рцы-Аз</a:t>
            </a:r>
            <a:r>
              <a:rPr lang="ru-RU" sz="1800" b="1" dirty="0" smtClean="0"/>
              <a:t>          - РА</a:t>
            </a:r>
            <a:endParaRPr lang="ru-RU" sz="1800" b="1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smtClean="0"/>
              <a:t> 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smtClean="0"/>
              <a:t> </a:t>
            </a:r>
            <a:r>
              <a:rPr lang="ru-RU" sz="1800" b="1" dirty="0" err="1" smtClean="0"/>
              <a:t>Слово-Люди-Он</a:t>
            </a:r>
            <a:r>
              <a:rPr lang="ru-RU" sz="1800" b="1" dirty="0" smtClean="0"/>
              <a:t>   -   СЛО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err="1" smtClean="0"/>
              <a:t>Веди-Он</a:t>
            </a:r>
            <a:r>
              <a:rPr lang="ru-RU" sz="1800" b="1" dirty="0" smtClean="0"/>
              <a:t>                 </a:t>
            </a:r>
            <a:r>
              <a:rPr lang="ru-RU" sz="1800" b="1" dirty="0" smtClean="0"/>
              <a:t>-   </a:t>
            </a:r>
            <a:r>
              <a:rPr lang="ru-RU" sz="1800" b="1" dirty="0" smtClean="0"/>
              <a:t>ВО       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b="1" dirty="0" smtClean="0"/>
              <a:t>       </a:t>
            </a:r>
            <a:endParaRPr lang="ru-RU" sz="1800" b="1" dirty="0" smtClean="0"/>
          </a:p>
          <a:p>
            <a:endParaRPr lang="ru-RU" sz="1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3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3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3000" fill="hold"/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3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3000" fill="hold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79388" y="5667375"/>
            <a:ext cx="8642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В праздник славянской письменности 24 мая 1992 года в Москве на Славянской площади состоялось торжественное открытие памятника святым Кириллу и Мефодию работы скульптора Клыкова Вячеслава Михайловича.</a:t>
            </a:r>
          </a:p>
        </p:txBody>
      </p:sp>
      <p:pic>
        <p:nvPicPr>
          <p:cNvPr id="28675" name="Picture 8" descr="0_7deb_64f11189_L"/>
          <p:cNvPicPr>
            <a:picLocks noChangeAspect="1" noChangeArrowheads="1"/>
          </p:cNvPicPr>
          <p:nvPr/>
        </p:nvPicPr>
        <p:blipFill>
          <a:blip r:embed="rId2" cstate="print"/>
          <a:srcRect l="19766" r="16708" b="36400"/>
          <a:stretch>
            <a:fillRect/>
          </a:stretch>
        </p:blipFill>
        <p:spPr bwMode="auto">
          <a:xfrm>
            <a:off x="2555875" y="981075"/>
            <a:ext cx="3457575" cy="461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857224" y="0"/>
            <a:ext cx="6985000" cy="97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Москва. Славянская </a:t>
            </a: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площадь</a:t>
            </a:r>
          </a:p>
          <a:p>
            <a:pPr>
              <a:spcBef>
                <a:spcPct val="50000"/>
              </a:spcBef>
              <a:defRPr/>
            </a:pPr>
            <a:r>
              <a:rPr lang="ru-RU" sz="1700" b="1" dirty="0" smtClean="0">
                <a:solidFill>
                  <a:schemeClr val="tx2"/>
                </a:solidFill>
                <a:effectLst/>
              </a:rPr>
              <a:t>(Слово Историку)</a:t>
            </a:r>
            <a:endParaRPr lang="ru-RU" sz="1700" b="1" dirty="0">
              <a:solidFill>
                <a:schemeClr val="tx2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5" descr="804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0" y="214313"/>
            <a:ext cx="35718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214313" y="5357813"/>
            <a:ext cx="8643937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2800" dirty="0">
                <a:effectLst/>
              </a:rPr>
              <a:t>    </a:t>
            </a:r>
            <a:r>
              <a:rPr lang="ru-RU" sz="2400" dirty="0">
                <a:effectLst/>
              </a:rPr>
              <a:t>Н</a:t>
            </a:r>
            <a:r>
              <a:rPr lang="en-US" sz="2400" dirty="0">
                <a:effectLst/>
              </a:rPr>
              <a:t>а </a:t>
            </a:r>
            <a:r>
              <a:rPr lang="en-US" sz="2400" dirty="0" err="1">
                <a:effectLst/>
              </a:rPr>
              <a:t>территории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Киево-Печерской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лавры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близ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Дальних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пещер</a:t>
            </a:r>
            <a:r>
              <a:rPr lang="en-US" sz="2400" dirty="0">
                <a:effectLst/>
              </a:rPr>
              <a:t>, </a:t>
            </a:r>
            <a:r>
              <a:rPr lang="en-US" sz="2400" dirty="0" err="1">
                <a:effectLst/>
              </a:rPr>
              <a:t>установили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памятник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создателям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славянской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азбуки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Кириллу</a:t>
            </a:r>
            <a:r>
              <a:rPr lang="en-US" sz="2400" dirty="0">
                <a:effectLst/>
              </a:rPr>
              <a:t> и </a:t>
            </a:r>
            <a:r>
              <a:rPr lang="en-US" sz="2400" dirty="0" err="1">
                <a:effectLst/>
              </a:rPr>
              <a:t>Мефодию</a:t>
            </a:r>
            <a:r>
              <a:rPr lang="en-US" sz="2400" dirty="0">
                <a:effectLst/>
              </a:rPr>
              <a:t>.</a:t>
            </a:r>
            <a:r>
              <a:rPr lang="en-US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084kiev03v"/>
          <p:cNvPicPr>
            <a:picLocks noChangeAspect="1" noChangeArrowheads="1"/>
          </p:cNvPicPr>
          <p:nvPr/>
        </p:nvPicPr>
        <p:blipFill>
          <a:blip r:embed="rId2" cstate="print"/>
          <a:srcRect t="4695"/>
          <a:stretch>
            <a:fillRect/>
          </a:stretch>
        </p:blipFill>
        <p:spPr bwMode="auto">
          <a:xfrm>
            <a:off x="323850" y="549275"/>
            <a:ext cx="394017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6237288"/>
            <a:ext cx="4392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Памятник Святым Кириллу и Мефодию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4643438" y="1196975"/>
            <a:ext cx="43211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  Праздник в честь Кирилла и Мефодия — государственный праздник в России (с 1991 года), Болгарии, Чехии, Словакии и Республике Македонии. В России, Болгарии и Республике Македонии праздник отмечается 24 мая; в России и Болгарии он носит имя День славянской культуры и письменности, в Македонии — День Святых Кирилла и Мефодия. В Чехии и Словакии праздник отмечается 5 июля.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323850" y="4565650"/>
            <a:ext cx="8497888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Дни </a:t>
            </a:r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славянской письменности - единственный церковно-государственный праздник в России. Официальный статус он получил в январе 1991 года. Ежегодно в весенние дни по всей стране отмечаются дни славянской письменности и культуры, чтобы люди не забывали – Кирилл и </a:t>
            </a:r>
            <a:r>
              <a:rPr lang="ru-RU" sz="16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Мефодий</a:t>
            </a:r>
            <a:r>
              <a:rPr lang="ru-RU" sz="16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помогли через буквы и письменность сохранить язык и культуру славян. </a:t>
            </a:r>
            <a:r>
              <a:rPr lang="ru-RU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Его главная цель - единение людей, сплоченных одной славянской культурой, формирование патриотических и гражданских качеств личности, воспитание духовности и нравственности, стабилизация и гармонизация общественных, межнациональных и межрелигиозных отношений. </a:t>
            </a:r>
            <a:endParaRPr lang="ru-RU" sz="16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9939" name="Picture 6" descr="Картинка 32 из 27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4132" b="2951"/>
          <a:stretch>
            <a:fillRect/>
          </a:stretch>
        </p:blipFill>
        <p:spPr bwMode="auto">
          <a:xfrm>
            <a:off x="2124075" y="382521"/>
            <a:ext cx="5305445" cy="4125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357826"/>
            <a:ext cx="7315200" cy="1143000"/>
          </a:xfrm>
        </p:spPr>
        <p:txBody>
          <a:bodyPr/>
          <a:lstStyle/>
          <a:p>
            <a:r>
              <a:rPr lang="ru-RU" sz="1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</a:t>
            </a:r>
            <a:r>
              <a:rPr lang="ru-RU" sz="1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лавная цель форума:</a:t>
            </a:r>
            <a:r>
              <a:rPr lang="ru-RU" sz="17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1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единение людей, сплоченных одной славянской культурой, формирование патриотических и гражданских качеств личности, воспитание духовности и нравственности, стабилизация и гармонизация общественных, межнациональных и межрелигиозных отношений. </a:t>
            </a:r>
            <a:r>
              <a:rPr lang="ru-RU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1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1600" dirty="0"/>
          </a:p>
        </p:txBody>
      </p:sp>
      <p:pic>
        <p:nvPicPr>
          <p:cNvPr id="3" name="Picture 8" descr="364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000108"/>
            <a:ext cx="4797425" cy="3597275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7" descr="Дмитр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14290"/>
            <a:ext cx="3227388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684213" y="188913"/>
            <a:ext cx="7848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Гимн «Кирилл и Мефодий»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3635375" y="908050"/>
            <a:ext cx="482441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Вставай, народ, вздохни всей грудью,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Заре навстречу поспеши.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И Азбукой, тебе подаренной,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Судьбу грядущую пиши.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Надежда. Вера греет души.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Наш путь тернистый – путь вперёд!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Лишь тот народ не погибает,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Где дух Отечества живёт.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Пройдя под солнцем просвещенья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Из давней славной старины,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Мы и сейчас, славяне-братья,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Первоучителям верны!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К апостолам высокославным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Любовь святая глубока.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Дела Мефодия – Кирилла</a:t>
            </a:r>
          </a:p>
          <a:p>
            <a:pPr algn="l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В славянстве будут жить века!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4787900" y="6165850"/>
            <a:ext cx="37449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Стоян Михайловский</a:t>
            </a:r>
          </a:p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(перевод Владимира Смирнова)</a:t>
            </a:r>
          </a:p>
        </p:txBody>
      </p:sp>
      <p:pic>
        <p:nvPicPr>
          <p:cNvPr id="40965" name="Picture 11" descr="Картинка 154 из 29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196975"/>
            <a:ext cx="3222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1403350" y="404813"/>
            <a:ext cx="64817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ru-RU">
              <a:effectLst/>
              <a:latin typeface="Arial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50825" y="260350"/>
            <a:ext cx="2592388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Слово корреспонденту</a:t>
            </a:r>
          </a:p>
          <a:p>
            <a:pPr>
              <a:spcBef>
                <a:spcPct val="50000"/>
              </a:spcBef>
              <a:defRPr/>
            </a:pP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203575" y="260350"/>
            <a:ext cx="4608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«Вначале было слово…»</a:t>
            </a:r>
          </a:p>
        </p:txBody>
      </p:sp>
      <p:pic>
        <p:nvPicPr>
          <p:cNvPr id="5125" name="Picture 8" descr="Файл:Kyrill&amp;Method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484313"/>
            <a:ext cx="3760787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9"/>
          <p:cNvSpPr>
            <a:spLocks noChangeArrowheads="1"/>
          </p:cNvSpPr>
          <p:nvPr/>
        </p:nvSpPr>
        <p:spPr bwMode="auto">
          <a:xfrm>
            <a:off x="684213" y="6237288"/>
            <a:ext cx="2776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eaLnBrk="0" hangingPunct="0"/>
            <a:r>
              <a:rPr lang="en-US" sz="2000" b="1" i="1">
                <a:solidFill>
                  <a:schemeClr val="tx2"/>
                </a:solidFill>
                <a:effectLst/>
              </a:rPr>
              <a:t>Кирилл и Мефодий</a:t>
            </a:r>
            <a:r>
              <a:rPr lang="en-US">
                <a:effectLst/>
                <a:latin typeface="Arial" charset="0"/>
              </a:rPr>
              <a:t> </a:t>
            </a: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3924300" y="1412875"/>
            <a:ext cx="4932363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    Кирилл и Мефодий, славянские просветители, создатели славянской азбуки, проповедники христианства, первые переводчики богослужебных книг с греческого на славянский язык. Кирилл (до принятия монашества в 869 - Константин) ( 827 - 14.02.869 ) и его старший брат Мефодий ( 815 - 06.04.885 ) родились в г. Солуни в семье военачальника. 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    Мать мальчиков была гречанкой, а отец – болгарином, поэтому с детства у них было два родных языка – греческий и славянский. Характеры братьев были очень схожи. Оба много читали, любили учиться.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WordArt 7" descr="Белый мрамор"/>
          <p:cNvSpPr>
            <a:spLocks noChangeArrowheads="1" noChangeShapeType="1" noTextEdit="1"/>
          </p:cNvSpPr>
          <p:nvPr/>
        </p:nvSpPr>
        <p:spPr bwMode="auto">
          <a:xfrm>
            <a:off x="1116013" y="260350"/>
            <a:ext cx="7561262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r>
              <a:rPr lang="ru-RU" sz="4000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Спасибо за внимание!</a:t>
            </a:r>
          </a:p>
        </p:txBody>
      </p:sp>
      <p:pic>
        <p:nvPicPr>
          <p:cNvPr id="43011" name="Picture 8" descr="книга 0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916113"/>
            <a:ext cx="36195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Картинка 6 из 977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060848"/>
            <a:ext cx="315436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68313" y="107503"/>
            <a:ext cx="8675687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sz="3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Святые</a:t>
            </a:r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братья</a:t>
            </a:r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Кирилл</a:t>
            </a:r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</a:t>
            </a:r>
            <a:r>
              <a:rPr lang="en-US" sz="3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Мефодий</a:t>
            </a:r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3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просветители</a:t>
            </a:r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славян</a:t>
            </a:r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635375" y="1700213"/>
            <a:ext cx="511175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      В 863-866 годах братья были посланы в Великую Моравию, чтобы изложить христианское учение на понятном славянам языке. Великие учители перевели книги Священного писания, положив в основу восточно-болгарские диалекты, и создали особую азбуку – глаголицу - для своих текстов.</a:t>
            </a:r>
          </a:p>
          <a:p>
            <a:pPr algn="just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       Деятельность Кирилла и Мефодия имела общеславянское значение, оказала влияние на формирование многих славянских литературных языков.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Равноапостольный Кирил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412875"/>
            <a:ext cx="3030538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0" y="5373688"/>
            <a:ext cx="34925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Святой равноапостольный Кирилл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 (827 - 869),</a:t>
            </a:r>
          </a:p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 по прозвищу Философ, учитель Словенский. 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419475" y="974725"/>
            <a:ext cx="5472113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 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Когда Константину было 7 лет, он увидел вещий сон: </a:t>
            </a:r>
            <a:r>
              <a:rPr lang="ru-RU" sz="2000" i="1">
                <a:effectLst>
                  <a:outerShdw blurRad="38100" dist="38100" dir="2700000" algn="tl">
                    <a:srgbClr val="FFFFFF"/>
                  </a:outerShdw>
                </a:effectLst>
              </a:rPr>
              <a:t>«Отец собрал всех красивых девушек Солуни и приказал избрать одну из них в жёны. Осмотрев всех, Константин выбрал прекраснейшую; её звали София (по-гречески мудрость)». </a:t>
            </a: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</a:rPr>
              <a:t>Так ещё в детстве он обручился с мудростью: для него знания, книги стали смыслом всей жизни. Константин получил блестящее образование при императорском дворе в столице Византиии – Константинополе. Быстро изучил грамматику, арифметику, геометрию, астрономию, музыку, знал 22 языка. Интерес к наукам, упорство в учении, трудолюбие – всё это сделало его одним из самых образованных людей Византии. Не случайно его за великую  мудрость прозвали Философом.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1157028" y="0"/>
            <a:ext cx="707918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Святой равноапостольный Кирилл</a:t>
            </a:r>
          </a:p>
          <a:p>
            <a:pPr>
              <a:defRPr/>
            </a:pPr>
            <a:r>
              <a:rPr lang="ru-RU" sz="2400" dirty="0" smtClean="0">
                <a:effectLst/>
              </a:rPr>
              <a:t>(слово </a:t>
            </a:r>
            <a:r>
              <a:rPr lang="ru-RU" sz="2400" dirty="0" err="1" smtClean="0">
                <a:effectLst/>
              </a:rPr>
              <a:t>биогрофа</a:t>
            </a:r>
            <a:r>
              <a:rPr lang="ru-RU" sz="2400" dirty="0" smtClean="0">
                <a:effectLst/>
              </a:rPr>
              <a:t>)</a:t>
            </a:r>
          </a:p>
          <a:p>
            <a:pPr>
              <a:defRPr/>
            </a:pPr>
            <a:endParaRPr lang="ru-RU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Мефодий Морав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3390900" cy="505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611188" y="6237288"/>
            <a:ext cx="2657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r>
              <a:rPr lang="en-US" b="1">
                <a:effectLst/>
                <a:latin typeface="Arial" charset="0"/>
              </a:rPr>
              <a:t>Мефодий Моравский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900113" y="333375"/>
            <a:ext cx="7993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Святой равноапостольный </a:t>
            </a:r>
            <a:r>
              <a:rPr lang="ru-RU" sz="32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Мефодий</a:t>
            </a:r>
            <a:endParaRPr lang="ru-RU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3708400" y="1125538"/>
            <a:ext cx="5184775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i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     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Мефодий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рано поступил на военную службу. 10 лет был управителем одной из населённых славянами областей. Около 852 года он принял монашеский постриг, отказавшись от сана архиепископа, стал игуменом монастыря.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Полихрон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на азиатском берегу Мраморного моря. </a:t>
            </a:r>
            <a:b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     В Моравии его на два с половиной года заточили в темницу, в лютый мороз возили волоком по снегу. Просветитель не отрекся от служения славянам, а в 874 году был освобожден Иоанном VIII и восстановлен в правах епископства. Папа Иоанн VIII запретил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Мефодию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совершать Литургию на славянском языке, но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Мефодий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, посетив в 880 Рим, добился отмены запрета. В 882-884 жил в Византии. В середине 884 </a:t>
            </a:r>
            <a:r>
              <a:rPr lang="ru-RU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Мефодий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вернулся в Моравию и занимался переводом Библии на славянский язык.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rIns="0" anchor="ctr">
            <a:spAutoFit/>
          </a:bodyPr>
          <a:lstStyle/>
          <a:p>
            <a:pPr algn="l">
              <a:defRPr/>
            </a:pPr>
            <a:endParaRPr lang="ru-RU">
              <a:latin typeface="Arial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rIns="0" anchor="ctr">
            <a:spAutoFit/>
          </a:bodyPr>
          <a:lstStyle/>
          <a:p>
            <a:pPr algn="l">
              <a:defRPr/>
            </a:pPr>
            <a:endParaRPr lang="ru-RU">
              <a:latin typeface="Arial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rIns="0" anchor="ctr">
            <a:spAutoFit/>
          </a:bodyPr>
          <a:lstStyle/>
          <a:p>
            <a:pPr algn="l">
              <a:defRPr/>
            </a:pPr>
            <a:endParaRPr lang="ru-RU">
              <a:latin typeface="Arial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250825" y="5546725"/>
            <a:ext cx="86423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 anchor="ctr">
            <a:spAutoFit/>
          </a:bodyPr>
          <a:lstStyle/>
          <a:p>
            <a:pPr algn="just" eaLnBrk="0" hangingPunct="0">
              <a:defRPr/>
            </a:pPr>
            <a:r>
              <a:rPr lang="en-US" sz="2000">
                <a:effectLst/>
              </a:rPr>
              <a:t>Глаго́лица — одна из первых (наряду с кириллицей) славянских азбук. Предполагается, что именно глаголицу создал славянский просветитель св. Константин (Кирилл) Философ для записи церковных текстов на славянском языке</a:t>
            </a:r>
            <a:r>
              <a:rPr lang="ru-RU" sz="2000">
                <a:effectLst/>
              </a:rPr>
              <a:t>.</a:t>
            </a:r>
            <a:r>
              <a:rPr lang="en-US" sz="2000">
                <a:effectLst/>
              </a:rPr>
              <a:t> </a:t>
            </a:r>
            <a:endParaRPr lang="en-US" sz="20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9222" name="Picture 8" descr="250px-ZographensisColour"/>
          <p:cNvPicPr>
            <a:picLocks noChangeAspect="1" noChangeArrowheads="1"/>
          </p:cNvPicPr>
          <p:nvPr/>
        </p:nvPicPr>
        <p:blipFill>
          <a:blip r:embed="rId3" cstate="print"/>
          <a:srcRect b="13014"/>
          <a:stretch>
            <a:fillRect/>
          </a:stretch>
        </p:blipFill>
        <p:spPr bwMode="auto">
          <a:xfrm>
            <a:off x="179388" y="1268760"/>
            <a:ext cx="3743325" cy="4249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1259632" y="0"/>
            <a:ext cx="691276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Глаголица</a:t>
            </a:r>
          </a:p>
          <a:p>
            <a:pPr>
              <a:spcBef>
                <a:spcPct val="50000"/>
              </a:spcBef>
              <a:defRPr/>
            </a:pPr>
            <a:r>
              <a:rPr lang="ru-RU" sz="3200" dirty="0" smtClean="0">
                <a:effectLst/>
              </a:rPr>
              <a:t>(Слово филолога-исследователя)</a:t>
            </a:r>
          </a:p>
          <a:p>
            <a:pPr>
              <a:spcBef>
                <a:spcPct val="50000"/>
              </a:spcBef>
              <a:defRPr/>
            </a:pPr>
            <a:endParaRPr lang="ru-RU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224" name="Picture 8" descr="2358956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5125" y="1268760"/>
            <a:ext cx="4717355" cy="4246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3995738" y="669925"/>
            <a:ext cx="4932362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dirty="0">
                <a:effectLst/>
              </a:rPr>
              <a:t>         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Старославянская азбука была составлена ученым Кириллом и его братом </a:t>
            </a:r>
            <a:r>
              <a:rPr lang="ru-RU" sz="2000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Мефодием</a:t>
            </a: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по просьбе моравских князей. Она так и называется - кириллица. Это славянская азбука, в ней 43 буквы, (19 гласных). Каждая имеет своё название, похожее на обычные слова: А - аз, Б – буки, В - веди, Г – глаголь, Д – добро, Ж – живете, З - земля и так далее. Азбука – само название образовано от названия двух первых букв. На Руси кириллица получила распространение после принятия христианства (988г.) Славянский алфавит оказался прекрасно приспособленным к точной передаче звуков древнерусского языка. Эта азбука положена в основу нашего алфавита. </a:t>
            </a:r>
          </a:p>
        </p:txBody>
      </p:sp>
      <p:pic>
        <p:nvPicPr>
          <p:cNvPr id="10244" name="Picture 8" descr="s62545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3770312" cy="5832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39752" y="0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4F261E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Кириллица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925513" y="333375"/>
            <a:ext cx="8218487" cy="1012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latin typeface="DS Yermak_D" pitchFamily="66" charset="-52"/>
              </a:rPr>
              <a:t>Буквицы</a:t>
            </a:r>
            <a:r>
              <a:rPr lang="en-US" sz="4000" dirty="0" smtClean="0">
                <a:latin typeface="DS Yermak_D" pitchFamily="66" charset="-52"/>
              </a:rPr>
              <a:t> -</a:t>
            </a:r>
            <a:r>
              <a:rPr lang="ru-RU" sz="4000" dirty="0" smtClean="0">
                <a:latin typeface="DS Yermak_D" pitchFamily="66" charset="-52"/>
              </a:rPr>
              <a:t> заглавные буквы славянского алфавита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484313"/>
            <a:ext cx="1695450" cy="2365375"/>
          </a:xfrm>
          <a:noFill/>
          <a:ln w="25400">
            <a:solidFill>
              <a:srgbClr val="FFFF00"/>
            </a:solidFill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2420938"/>
            <a:ext cx="1384300" cy="2209800"/>
          </a:xfrm>
          <a:prstGeom prst="rect">
            <a:avLst/>
          </a:prstGeom>
          <a:noFill/>
          <a:ln w="25400">
            <a:solidFill>
              <a:srgbClr val="00FFFF"/>
            </a:solidFill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357694"/>
            <a:ext cx="1612900" cy="2286000"/>
          </a:xfrm>
          <a:prstGeom prst="rect">
            <a:avLst/>
          </a:prstGeom>
          <a:noFill/>
          <a:ln w="254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4214818"/>
            <a:ext cx="1676400" cy="2476500"/>
          </a:xfrm>
          <a:prstGeom prst="rect">
            <a:avLst/>
          </a:prstGeom>
          <a:noFill/>
          <a:ln w="25400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9925" y="4437063"/>
            <a:ext cx="1739900" cy="2171700"/>
          </a:xfrm>
          <a:prstGeom prst="rect">
            <a:avLst/>
          </a:prstGeom>
          <a:noFill/>
          <a:ln w="25400">
            <a:solidFill>
              <a:srgbClr val="00FFFF"/>
            </a:solidFill>
            <a:miter lim="800000"/>
            <a:headEnd/>
            <a:tailEnd/>
          </a:ln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19925" y="1700213"/>
            <a:ext cx="1739900" cy="255270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29190" y="1643050"/>
            <a:ext cx="1485900" cy="2362200"/>
          </a:xfrm>
          <a:prstGeom prst="rect">
            <a:avLst/>
          </a:prstGeom>
          <a:noFill/>
          <a:ln w="25400">
            <a:solidFill>
              <a:srgbClr val="00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4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theme/theme1.xml><?xml version="1.0" encoding="utf-8"?>
<a:theme xmlns:a="http://schemas.openxmlformats.org/drawingml/2006/main" name="Шаблон оформления 'Опавшие листья'">
  <a:themeElements>
    <a:clrScheme name="Office Theme 13">
      <a:dk1>
        <a:srgbClr val="000000"/>
      </a:dk1>
      <a:lt1>
        <a:srgbClr val="F1ECD8"/>
      </a:lt1>
      <a:dk2>
        <a:srgbClr val="4F261E"/>
      </a:dk2>
      <a:lt2>
        <a:srgbClr val="777777"/>
      </a:lt2>
      <a:accent1>
        <a:srgbClr val="909082"/>
      </a:accent1>
      <a:accent2>
        <a:srgbClr val="809EA8"/>
      </a:accent2>
      <a:accent3>
        <a:srgbClr val="F7F4E9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000000"/>
        </a:dk1>
        <a:lt1>
          <a:srgbClr val="F1ECD8"/>
        </a:lt1>
        <a:dk2>
          <a:srgbClr val="4F261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7F4E9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'Опавшие листья'</Template>
  <TotalTime>1466</TotalTime>
  <Words>1733</Words>
  <Application>Microsoft Office PowerPoint</Application>
  <PresentationFormat>Экран (4:3)</PresentationFormat>
  <Paragraphs>194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Шаблон оформления 'Опавшие листья'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Буквицы - заглавные буквы славянского алфавита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                 КНИГА </vt:lpstr>
      <vt:lpstr>Слайд 23</vt:lpstr>
      <vt:lpstr>Слайд 24</vt:lpstr>
      <vt:lpstr>Слайд 25</vt:lpstr>
      <vt:lpstr>Слайд 26</vt:lpstr>
      <vt:lpstr>Слайд 27</vt:lpstr>
      <vt:lpstr>Главная цель форума: - единение людей, сплоченных одной славянской культурой, формирование патриотических и гражданских качеств личности, воспитание духовности и нравственности, стабилизация и гармонизация общественных, межнациональных и межрелигиозных отношений.  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Admin</cp:lastModifiedBy>
  <cp:revision>44</cp:revision>
  <dcterms:created xsi:type="dcterms:W3CDTF">2010-03-22T20:11:59Z</dcterms:created>
  <dcterms:modified xsi:type="dcterms:W3CDTF">2011-04-24T08:36:48Z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TC100690481049</vt:lpwstr>
  </property>
</Properties>
</file>