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7" r:id="rId9"/>
    <p:sldId id="256" r:id="rId10"/>
    <p:sldId id="260" r:id="rId11"/>
    <p:sldId id="265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A1B95-B4DE-4236-96DA-38DC2A11CD4D}" type="datetimeFigureOut">
              <a:rPr lang="ru-RU" smtClean="0"/>
              <a:pPr/>
              <a:t>03.11.2010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983A8-4528-4DDA-BFDF-AE06B0C208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effectLst>
                  <a:reflection blurRad="6350" stA="55000" endA="50" endPos="85000" dist="29997" dir="5400000" sy="-100000" algn="bl" rotWithShape="0"/>
                </a:effectLst>
                <a:latin typeface="Castellar" pitchFamily="18" charset="0"/>
              </a:rPr>
              <a:t>SOSH </a:t>
            </a:r>
            <a:r>
              <a:rPr lang="ru-RU" dirty="0" smtClean="0">
                <a:solidFill>
                  <a:srgbClr val="FF0000"/>
                </a:solidFill>
                <a:effectLst>
                  <a:reflection blurRad="6350" stA="55000" endA="50" endPos="85000" dist="29997" dir="5400000" sy="-100000" algn="bl" rotWithShape="0"/>
                </a:effectLst>
                <a:latin typeface="Castellar" pitchFamily="18" charset="0"/>
              </a:rPr>
              <a:t>№</a:t>
            </a:r>
            <a:r>
              <a:rPr lang="en-US" dirty="0" smtClean="0">
                <a:solidFill>
                  <a:srgbClr val="FF0000"/>
                </a:solidFill>
                <a:effectLst>
                  <a:reflection blurRad="6350" stA="55000" endA="50" endPos="85000" dist="29997" dir="5400000" sy="-100000" algn="bl" rotWithShape="0"/>
                </a:effectLst>
                <a:latin typeface="Castellar" pitchFamily="18" charset="0"/>
              </a:rPr>
              <a:t> 6 </a:t>
            </a:r>
            <a:endParaRPr lang="ru-RU" dirty="0">
              <a:solidFill>
                <a:srgbClr val="FF0000"/>
              </a:solidFill>
              <a:effectLst>
                <a:reflection blurRad="6350" stA="55000" endA="50" endPos="85000" dist="29997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00298" y="44291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perspectiveHeroicExtremeLeftFacing"/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Bradley Hand ITC" pitchFamily="66" charset="0"/>
                <a:ea typeface="+mj-ea"/>
                <a:cs typeface="+mj-cs"/>
              </a:rPr>
              <a:t>Present..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3143248"/>
            <a:ext cx="9144000" cy="1588"/>
          </a:xfrm>
          <a:prstGeom prst="line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3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Построение дерева игры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Обоснование выигрышной стратегии рекомендуется представлять в виде дерева игры при разных продолжениях.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</a:rPr>
              <a:t>Дерево развития может быть частичным, если при нескольких вариантах продолжения игра приходит в одну позицию.</a:t>
            </a:r>
          </a:p>
          <a:p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В дереве развития игры также можно не указывать заведомо проигрышные </a:t>
            </a: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варианты хода, если игрок может сделать</a:t>
            </a:r>
            <a:r>
              <a:rPr lang="en-US" sz="3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</a:rPr>
              <a:t>выигрышный ход.</a:t>
            </a:r>
            <a:endParaRPr lang="ru-RU" sz="3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285728"/>
          <a:ext cx="278608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7998"/>
                <a:gridCol w="1019391"/>
                <a:gridCol w="928695"/>
              </a:tblGrid>
              <a:tr h="370840">
                <a:tc rowSpan="8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206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4500562" y="3286124"/>
            <a:ext cx="3857652" cy="5715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643438" y="3786190"/>
            <a:ext cx="78581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7215206" y="4000504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11" name="Овал 10"/>
          <p:cNvSpPr/>
          <p:nvPr/>
        </p:nvSpPr>
        <p:spPr>
          <a:xfrm>
            <a:off x="3571868" y="4572008"/>
            <a:ext cx="1857388" cy="35719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715140" y="4643446"/>
            <a:ext cx="2143140" cy="35719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stCxn id="11" idx="3"/>
          </p:cNvCxnSpPr>
          <p:nvPr/>
        </p:nvCxnSpPr>
        <p:spPr>
          <a:xfrm rot="5400000">
            <a:off x="3360247" y="5017072"/>
            <a:ext cx="623813" cy="343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6" name="Прямая со стрелкой 15"/>
          <p:cNvCxnSpPr>
            <a:endCxn id="32" idx="0"/>
          </p:cNvCxnSpPr>
          <p:nvPr/>
        </p:nvCxnSpPr>
        <p:spPr>
          <a:xfrm rot="5400000">
            <a:off x="3839761" y="5197091"/>
            <a:ext cx="714380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4358480" y="5286388"/>
            <a:ext cx="71358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21" name="Прямая со стрелкой 20"/>
          <p:cNvCxnSpPr>
            <a:stCxn id="11" idx="5"/>
          </p:cNvCxnSpPr>
          <p:nvPr/>
        </p:nvCxnSpPr>
        <p:spPr>
          <a:xfrm rot="16200000" flipH="1">
            <a:off x="4945627" y="5088510"/>
            <a:ext cx="623813" cy="200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6711332" y="5075882"/>
            <a:ext cx="571504" cy="4210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7125908" y="5232810"/>
            <a:ext cx="642942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7678759" y="5322107"/>
            <a:ext cx="64373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30" name="Прямая со стрелкой 29"/>
          <p:cNvCxnSpPr>
            <a:stCxn id="12" idx="5"/>
            <a:endCxn id="39" idx="0"/>
          </p:cNvCxnSpPr>
          <p:nvPr/>
        </p:nvCxnSpPr>
        <p:spPr>
          <a:xfrm rot="16200000" flipH="1">
            <a:off x="8300148" y="5192602"/>
            <a:ext cx="695251" cy="206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31" name="Овал 30"/>
          <p:cNvSpPr/>
          <p:nvPr/>
        </p:nvSpPr>
        <p:spPr>
          <a:xfrm>
            <a:off x="3071802" y="5500702"/>
            <a:ext cx="571504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857620" y="5643578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500562" y="5643578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214942" y="5500702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072330" y="5643578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786710" y="5643578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8501090" y="5643578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6429388" y="5572140"/>
            <a:ext cx="500066" cy="2857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/>
          <p:nvPr/>
        </p:nvCxnSpPr>
        <p:spPr>
          <a:xfrm rot="5400000">
            <a:off x="-2178085" y="2964665"/>
            <a:ext cx="5928536" cy="794"/>
          </a:xfrm>
          <a:prstGeom prst="lin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0" y="5929330"/>
            <a:ext cx="9144000" cy="10342"/>
          </a:xfrm>
          <a:prstGeom prst="lin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785786" y="2714620"/>
            <a:ext cx="8358214" cy="1714512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 rot="7599300">
            <a:off x="426978" y="1600256"/>
            <a:ext cx="2357454" cy="1714512"/>
          </a:xfrm>
          <a:prstGeom prst="arc">
            <a:avLst>
              <a:gd name="adj1" fmla="val 16625822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20868557">
            <a:off x="-184603" y="1903160"/>
            <a:ext cx="2357454" cy="171451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уга 56"/>
          <p:cNvSpPr/>
          <p:nvPr/>
        </p:nvSpPr>
        <p:spPr>
          <a:xfrm rot="820091">
            <a:off x="3397811" y="2170840"/>
            <a:ext cx="500066" cy="2214578"/>
          </a:xfrm>
          <a:prstGeom prst="arc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V="1">
            <a:off x="785786" y="1285860"/>
            <a:ext cx="8358214" cy="1428760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 flipH="1" flipV="1">
            <a:off x="785798" y="428616"/>
            <a:ext cx="1857364" cy="1000132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 flipH="1" flipV="1">
            <a:off x="1893099" y="35695"/>
            <a:ext cx="2143092" cy="2071702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57224" y="207167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(1;-1)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1714480" y="257174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(-2;3)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857224" y="300037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(0;-1)</a:t>
            </a:r>
            <a:endParaRPr lang="ru-RU" dirty="0"/>
          </a:p>
        </p:txBody>
      </p:sp>
      <p:sp>
        <p:nvSpPr>
          <p:cNvPr id="82" name="Полилиния 81"/>
          <p:cNvSpPr/>
          <p:nvPr/>
        </p:nvSpPr>
        <p:spPr>
          <a:xfrm>
            <a:off x="785786" y="928670"/>
            <a:ext cx="857256" cy="214314"/>
          </a:xfrm>
          <a:custGeom>
            <a:avLst/>
            <a:gdLst>
              <a:gd name="connsiteX0" fmla="*/ 0 w 789007"/>
              <a:gd name="connsiteY0" fmla="*/ 216060 h 216060"/>
              <a:gd name="connsiteX1" fmla="*/ 127321 w 789007"/>
              <a:gd name="connsiteY1" fmla="*/ 88739 h 216060"/>
              <a:gd name="connsiteX2" fmla="*/ 335666 w 789007"/>
              <a:gd name="connsiteY2" fmla="*/ 7716 h 216060"/>
              <a:gd name="connsiteX3" fmla="*/ 717630 w 789007"/>
              <a:gd name="connsiteY3" fmla="*/ 135037 h 216060"/>
              <a:gd name="connsiteX4" fmla="*/ 763929 w 789007"/>
              <a:gd name="connsiteY4" fmla="*/ 135037 h 216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007" h="216060">
                <a:moveTo>
                  <a:pt x="0" y="216060"/>
                </a:moveTo>
                <a:cubicBezTo>
                  <a:pt x="35688" y="169761"/>
                  <a:pt x="71377" y="123463"/>
                  <a:pt x="127321" y="88739"/>
                </a:cubicBezTo>
                <a:cubicBezTo>
                  <a:pt x="183265" y="54015"/>
                  <a:pt x="237281" y="0"/>
                  <a:pt x="335666" y="7716"/>
                </a:cubicBezTo>
                <a:cubicBezTo>
                  <a:pt x="434051" y="15432"/>
                  <a:pt x="646253" y="113817"/>
                  <a:pt x="717630" y="135037"/>
                </a:cubicBezTo>
                <a:cubicBezTo>
                  <a:pt x="789007" y="156257"/>
                  <a:pt x="776468" y="145647"/>
                  <a:pt x="763929" y="13503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олилиния 82"/>
          <p:cNvSpPr/>
          <p:nvPr/>
        </p:nvSpPr>
        <p:spPr>
          <a:xfrm rot="1800000">
            <a:off x="1604397" y="1221022"/>
            <a:ext cx="937545" cy="201114"/>
          </a:xfrm>
          <a:custGeom>
            <a:avLst/>
            <a:gdLst>
              <a:gd name="connsiteX0" fmla="*/ 0 w 789007"/>
              <a:gd name="connsiteY0" fmla="*/ 216060 h 216060"/>
              <a:gd name="connsiteX1" fmla="*/ 127321 w 789007"/>
              <a:gd name="connsiteY1" fmla="*/ 88739 h 216060"/>
              <a:gd name="connsiteX2" fmla="*/ 335666 w 789007"/>
              <a:gd name="connsiteY2" fmla="*/ 7716 h 216060"/>
              <a:gd name="connsiteX3" fmla="*/ 717630 w 789007"/>
              <a:gd name="connsiteY3" fmla="*/ 135037 h 216060"/>
              <a:gd name="connsiteX4" fmla="*/ 763929 w 789007"/>
              <a:gd name="connsiteY4" fmla="*/ 135037 h 216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007" h="216060">
                <a:moveTo>
                  <a:pt x="0" y="216060"/>
                </a:moveTo>
                <a:cubicBezTo>
                  <a:pt x="35688" y="169761"/>
                  <a:pt x="71377" y="123463"/>
                  <a:pt x="127321" y="88739"/>
                </a:cubicBezTo>
                <a:cubicBezTo>
                  <a:pt x="183265" y="54015"/>
                  <a:pt x="237281" y="0"/>
                  <a:pt x="335666" y="7716"/>
                </a:cubicBezTo>
                <a:cubicBezTo>
                  <a:pt x="434051" y="15432"/>
                  <a:pt x="646253" y="113817"/>
                  <a:pt x="717630" y="135037"/>
                </a:cubicBezTo>
                <a:cubicBezTo>
                  <a:pt x="789007" y="156257"/>
                  <a:pt x="776468" y="145647"/>
                  <a:pt x="763929" y="13503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олилиния 83"/>
          <p:cNvSpPr/>
          <p:nvPr/>
        </p:nvSpPr>
        <p:spPr>
          <a:xfrm rot="3310091">
            <a:off x="2438249" y="1685083"/>
            <a:ext cx="841933" cy="416001"/>
          </a:xfrm>
          <a:custGeom>
            <a:avLst/>
            <a:gdLst>
              <a:gd name="connsiteX0" fmla="*/ 0 w 789007"/>
              <a:gd name="connsiteY0" fmla="*/ 216060 h 216060"/>
              <a:gd name="connsiteX1" fmla="*/ 127321 w 789007"/>
              <a:gd name="connsiteY1" fmla="*/ 88739 h 216060"/>
              <a:gd name="connsiteX2" fmla="*/ 335666 w 789007"/>
              <a:gd name="connsiteY2" fmla="*/ 7716 h 216060"/>
              <a:gd name="connsiteX3" fmla="*/ 717630 w 789007"/>
              <a:gd name="connsiteY3" fmla="*/ 135037 h 216060"/>
              <a:gd name="connsiteX4" fmla="*/ 763929 w 789007"/>
              <a:gd name="connsiteY4" fmla="*/ 135037 h 216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9007" h="216060">
                <a:moveTo>
                  <a:pt x="0" y="216060"/>
                </a:moveTo>
                <a:cubicBezTo>
                  <a:pt x="35688" y="169761"/>
                  <a:pt x="71377" y="123463"/>
                  <a:pt x="127321" y="88739"/>
                </a:cubicBezTo>
                <a:cubicBezTo>
                  <a:pt x="183265" y="54015"/>
                  <a:pt x="237281" y="0"/>
                  <a:pt x="335666" y="7716"/>
                </a:cubicBezTo>
                <a:cubicBezTo>
                  <a:pt x="434051" y="15432"/>
                  <a:pt x="646253" y="113817"/>
                  <a:pt x="717630" y="135037"/>
                </a:cubicBezTo>
                <a:cubicBezTo>
                  <a:pt x="789007" y="156257"/>
                  <a:pt x="776468" y="145647"/>
                  <a:pt x="763929" y="13503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TextBox 84"/>
          <p:cNvSpPr txBox="1"/>
          <p:nvPr/>
        </p:nvSpPr>
        <p:spPr>
          <a:xfrm rot="17759837">
            <a:off x="771204" y="1256767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(3;1)</a:t>
            </a:r>
            <a:endParaRPr lang="ru-RU" dirty="0"/>
          </a:p>
        </p:txBody>
      </p:sp>
      <p:sp>
        <p:nvSpPr>
          <p:cNvPr id="86" name="TextBox 85"/>
          <p:cNvSpPr txBox="1"/>
          <p:nvPr/>
        </p:nvSpPr>
        <p:spPr>
          <a:xfrm rot="18698899">
            <a:off x="1304025" y="1347945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(1;3)</a:t>
            </a:r>
            <a:endParaRPr lang="ru-RU" dirty="0"/>
          </a:p>
        </p:txBody>
      </p:sp>
      <p:sp>
        <p:nvSpPr>
          <p:cNvPr id="87" name="TextBox 86"/>
          <p:cNvSpPr txBox="1"/>
          <p:nvPr/>
        </p:nvSpPr>
        <p:spPr>
          <a:xfrm rot="19345142">
            <a:off x="2110965" y="1963131"/>
            <a:ext cx="70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(4;-1)</a:t>
            </a:r>
            <a:endParaRPr lang="ru-RU" dirty="0"/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V="1">
            <a:off x="2928926" y="0"/>
            <a:ext cx="2500330" cy="1679654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 flipH="1" flipV="1">
            <a:off x="639095" y="432443"/>
            <a:ext cx="936324" cy="71438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 rot="5400000" flipH="1" flipV="1">
            <a:off x="1035831" y="321459"/>
            <a:ext cx="1000108" cy="357190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flipV="1">
            <a:off x="3000364" y="0"/>
            <a:ext cx="4786346" cy="2000240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 flipH="1" flipV="1">
            <a:off x="1731919" y="268313"/>
            <a:ext cx="1251006" cy="714380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5400000" flipH="1" flipV="1">
            <a:off x="2107401" y="178583"/>
            <a:ext cx="1357298" cy="1000132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 flipV="1">
            <a:off x="4000496" y="2071678"/>
            <a:ext cx="5143504" cy="642942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4000496" y="2857496"/>
            <a:ext cx="5143504" cy="857256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 rot="595273">
            <a:off x="4241466" y="3057073"/>
            <a:ext cx="690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(0;5)</a:t>
            </a:r>
            <a:endParaRPr lang="ru-RU" dirty="0"/>
          </a:p>
        </p:txBody>
      </p:sp>
      <p:sp>
        <p:nvSpPr>
          <p:cNvPr id="152" name="TextBox 151"/>
          <p:cNvSpPr txBox="1"/>
          <p:nvPr/>
        </p:nvSpPr>
        <p:spPr>
          <a:xfrm>
            <a:off x="4572000" y="264318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(-2;7)</a:t>
            </a:r>
            <a:endParaRPr lang="ru-RU" dirty="0"/>
          </a:p>
        </p:txBody>
      </p:sp>
      <p:sp>
        <p:nvSpPr>
          <p:cNvPr id="153" name="TextBox 152"/>
          <p:cNvSpPr txBox="1"/>
          <p:nvPr/>
        </p:nvSpPr>
        <p:spPr>
          <a:xfrm rot="21056920">
            <a:off x="4238079" y="2142431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(1;3)</a:t>
            </a:r>
            <a:endParaRPr lang="ru-RU" dirty="0"/>
          </a:p>
        </p:txBody>
      </p:sp>
      <p:sp>
        <p:nvSpPr>
          <p:cNvPr id="157" name="Дуга 156"/>
          <p:cNvSpPr/>
          <p:nvPr/>
        </p:nvSpPr>
        <p:spPr>
          <a:xfrm>
            <a:off x="4786314" y="2071678"/>
            <a:ext cx="285752" cy="100013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Полилиния 158"/>
          <p:cNvSpPr/>
          <p:nvPr/>
        </p:nvSpPr>
        <p:spPr>
          <a:xfrm>
            <a:off x="5000628" y="3071810"/>
            <a:ext cx="235352" cy="509286"/>
          </a:xfrm>
          <a:custGeom>
            <a:avLst/>
            <a:gdLst>
              <a:gd name="connsiteX0" fmla="*/ 196769 w 235352"/>
              <a:gd name="connsiteY0" fmla="*/ 0 h 509286"/>
              <a:gd name="connsiteX1" fmla="*/ 208344 w 235352"/>
              <a:gd name="connsiteY1" fmla="*/ 219919 h 509286"/>
              <a:gd name="connsiteX2" fmla="*/ 34724 w 235352"/>
              <a:gd name="connsiteY2" fmla="*/ 462987 h 509286"/>
              <a:gd name="connsiteX3" fmla="*/ 0 w 235352"/>
              <a:gd name="connsiteY3" fmla="*/ 497712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352" h="509286">
                <a:moveTo>
                  <a:pt x="196769" y="0"/>
                </a:moveTo>
                <a:cubicBezTo>
                  <a:pt x="216060" y="71377"/>
                  <a:pt x="235352" y="142755"/>
                  <a:pt x="208344" y="219919"/>
                </a:cubicBezTo>
                <a:cubicBezTo>
                  <a:pt x="181337" y="297084"/>
                  <a:pt x="69448" y="416688"/>
                  <a:pt x="34724" y="462987"/>
                </a:cubicBezTo>
                <a:cubicBezTo>
                  <a:pt x="0" y="509286"/>
                  <a:pt x="0" y="503499"/>
                  <a:pt x="0" y="49771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Дуга 161"/>
          <p:cNvSpPr/>
          <p:nvPr/>
        </p:nvSpPr>
        <p:spPr>
          <a:xfrm rot="1410847">
            <a:off x="5090728" y="2555894"/>
            <a:ext cx="419071" cy="674641"/>
          </a:xfrm>
          <a:prstGeom prst="arc">
            <a:avLst>
              <a:gd name="adj1" fmla="val 15745137"/>
              <a:gd name="adj2" fmla="val 217032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3" name="Прямая соединительная линия 162"/>
          <p:cNvCxnSpPr/>
          <p:nvPr/>
        </p:nvCxnSpPr>
        <p:spPr>
          <a:xfrm flipV="1">
            <a:off x="5000628" y="1500174"/>
            <a:ext cx="4143372" cy="857256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/>
          <p:nvPr/>
        </p:nvCxnSpPr>
        <p:spPr>
          <a:xfrm flipV="1">
            <a:off x="5072066" y="1857364"/>
            <a:ext cx="4071934" cy="500066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/>
          <p:nvPr/>
        </p:nvCxnSpPr>
        <p:spPr>
          <a:xfrm flipV="1">
            <a:off x="5572132" y="2428868"/>
            <a:ext cx="3571868" cy="357190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Прямая соединительная линия 183"/>
          <p:cNvCxnSpPr/>
          <p:nvPr/>
        </p:nvCxnSpPr>
        <p:spPr>
          <a:xfrm>
            <a:off x="5572132" y="2786058"/>
            <a:ext cx="3571868" cy="500066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Прямая соединительная линия 194"/>
          <p:cNvCxnSpPr/>
          <p:nvPr/>
        </p:nvCxnSpPr>
        <p:spPr>
          <a:xfrm>
            <a:off x="5143504" y="3429000"/>
            <a:ext cx="4000496" cy="428628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/>
          <p:nvPr/>
        </p:nvCxnSpPr>
        <p:spPr>
          <a:xfrm>
            <a:off x="5143504" y="3429000"/>
            <a:ext cx="4000496" cy="857256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6297634"/>
          </a:xfrm>
        </p:spPr>
        <p:txBody>
          <a:bodyPr>
            <a:normAutofit/>
          </a:bodyPr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С3.  </a:t>
            </a:r>
            <a:r>
              <a:rPr lang="ru-RU" sz="3000" dirty="0" smtClean="0"/>
              <a:t>Два игрока играют в следующую игру. На координатной плоскости стоит фишка. Игроки ходят по очереди. В начале игры фишка находится в точке с координатами (2,3). Ход состоит в том, что игрок помещает фишку из точки с координатами (</a:t>
            </a:r>
            <a:r>
              <a:rPr lang="en-US" sz="3000" dirty="0" smtClean="0"/>
              <a:t>x, y</a:t>
            </a:r>
            <a:r>
              <a:rPr lang="ru-RU" sz="3000" dirty="0" smtClean="0"/>
              <a:t>)</a:t>
            </a:r>
            <a:r>
              <a:rPr lang="en-US" sz="3000" dirty="0" smtClean="0"/>
              <a:t> </a:t>
            </a:r>
            <a:r>
              <a:rPr lang="ru-RU" sz="3000" dirty="0" smtClean="0"/>
              <a:t>в одну из трех точек: или точку с координатами (</a:t>
            </a:r>
            <a:r>
              <a:rPr lang="en-US" sz="3000" dirty="0" smtClean="0"/>
              <a:t>x+2, y</a:t>
            </a:r>
            <a:r>
              <a:rPr lang="ru-RU" sz="3000" dirty="0" smtClean="0"/>
              <a:t>), или в точку с координатами (</a:t>
            </a:r>
            <a:r>
              <a:rPr lang="en-US" sz="3000" dirty="0" smtClean="0"/>
              <a:t>x+1, y+2</a:t>
            </a:r>
            <a:r>
              <a:rPr lang="ru-RU" sz="3000" dirty="0" smtClean="0"/>
              <a:t>)</a:t>
            </a:r>
            <a:r>
              <a:rPr lang="en-US" sz="3000" dirty="0" smtClean="0"/>
              <a:t>, </a:t>
            </a:r>
            <a:r>
              <a:rPr lang="ru-RU" sz="3000" dirty="0" smtClean="0"/>
              <a:t>или в точку с координатами (</a:t>
            </a:r>
            <a:r>
              <a:rPr lang="en-US" sz="3000" dirty="0" smtClean="0"/>
              <a:t>x, y +3</a:t>
            </a:r>
            <a:r>
              <a:rPr lang="ru-RU" sz="3000" dirty="0" smtClean="0"/>
              <a:t>)</a:t>
            </a:r>
            <a:r>
              <a:rPr lang="en-US" sz="3000" dirty="0" smtClean="0"/>
              <a:t>.</a:t>
            </a:r>
            <a:r>
              <a:rPr lang="ru-RU" sz="3000" dirty="0" smtClean="0"/>
              <a:t> Выигрывает игрок, после хода которого фишка достигнет (или пересечет) прямую </a:t>
            </a:r>
            <a:r>
              <a:rPr lang="en-US" sz="3000" dirty="0" smtClean="0"/>
              <a:t>y</a:t>
            </a:r>
            <a:r>
              <a:rPr lang="ru-RU" sz="3000" dirty="0" smtClean="0"/>
              <a:t> </a:t>
            </a:r>
            <a:r>
              <a:rPr lang="en-US" sz="3000" dirty="0" smtClean="0"/>
              <a:t>= 14 – x</a:t>
            </a:r>
            <a:r>
              <a:rPr lang="ru-RU" sz="3000" dirty="0" smtClean="0"/>
              <a:t>. Кто выиграет при правильной игре. Каким должен быть первый ход выигрывающего игрока? Ответ обоснуйте.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5" y="142855"/>
          <a:ext cx="8858311" cy="6572290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928143"/>
                <a:gridCol w="1146531"/>
                <a:gridCol w="909945"/>
                <a:gridCol w="1405864"/>
                <a:gridCol w="1019138"/>
                <a:gridCol w="1378566"/>
                <a:gridCol w="1105583"/>
                <a:gridCol w="964541"/>
              </a:tblGrid>
              <a:tr h="4206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исход. позиция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I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II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I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II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37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(2, 3)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3  у=10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3     у= 8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 3  у=6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5    у= 7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6   у= 8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5 у=9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7, 5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0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7  у= 8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8   у=9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3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7 у=9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7   у= 7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9  у=8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10    у= 9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37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(2, 3)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5 у=11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5, 5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06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7 у=10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6, 7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9  у=9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10   у=10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8 у=11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6, 7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4, 10  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11  у=11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37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(2, 3)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 6   у= 12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6   у=10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6, 6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7    у= 9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8   у= 10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8     у=11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5, 8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10   у =10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11  у=11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 9  у=12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(х+2),у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 9   у=10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(х+1, у+2)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11    у=  11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(х, у+3)</a:t>
                      </a:r>
                    </a:p>
                  </a:txBody>
                  <a:tcPr marL="8833" marR="8833" marT="88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 12   у=12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833" marR="8833" marT="88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501122" cy="5786478"/>
          </a:xfrm>
        </p:spPr>
        <p:txBody>
          <a:bodyPr>
            <a:noAutofit/>
          </a:bodyPr>
          <a:lstStyle/>
          <a:p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С3.  </a:t>
            </a:r>
            <a:r>
              <a:rPr lang="ru-RU" sz="3400" dirty="0" smtClean="0"/>
              <a:t>Два игрока играют в следующую игру. </a:t>
            </a:r>
            <a:r>
              <a:rPr lang="en-US" sz="3400" dirty="0" smtClean="0"/>
              <a:t> </a:t>
            </a:r>
            <a:r>
              <a:rPr lang="ru-RU" sz="3400" dirty="0" smtClean="0"/>
              <a:t>Имеется две кучки камней: в первой - 3, во второй – 4.   Игроки ходят по очереди. За один код разрешается их удвоить или прибавить 4. Выигрывает тот игрок, после хода которого, хотя бы в одной из кучек количество камней становится не менее 23. Кто </a:t>
            </a:r>
            <a:r>
              <a:rPr lang="ru-RU" sz="3400" dirty="0" smtClean="0"/>
              <a:t>выиграет при правильной игре. Каким должен быть первый ход выигрывающего игрока? Ответ обоснуйте.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42852"/>
          <a:ext cx="8858312" cy="6572294"/>
        </p:xfrm>
        <a:graphic>
          <a:graphicData uri="http://schemas.openxmlformats.org/drawingml/2006/table">
            <a:tbl>
              <a:tblPr>
                <a:effectLst>
                  <a:reflection blurRad="6350" stA="52000" endA="300" endPos="35000" dir="5400000" sy="-100000" algn="bl" rotWithShape="0"/>
                </a:effectLst>
              </a:tblPr>
              <a:tblGrid>
                <a:gridCol w="1120972"/>
                <a:gridCol w="775048"/>
                <a:gridCol w="1050913"/>
                <a:gridCol w="840729"/>
                <a:gridCol w="893274"/>
                <a:gridCol w="1050913"/>
                <a:gridCol w="1024639"/>
                <a:gridCol w="840729"/>
                <a:gridCol w="1261095"/>
              </a:tblGrid>
              <a:tr h="296050">
                <a:tc gridSpan="9"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 первой кучке 3 камня, во второй  4 камня , выигрывает тот, кто первым наберет не менее 23 камней.</a:t>
                      </a:r>
                    </a:p>
                  </a:txBody>
                  <a:tcPr marL="7323" marR="7323" marT="73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3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исход. позиция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I </a:t>
                      </a:r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 </a:t>
                      </a:r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I </a:t>
                      </a:r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 </a:t>
                      </a:r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игрок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rowSpan="2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6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6, 16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6, 12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повтор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повтор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3,16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3, 32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3, 12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3, 24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7, 16; 7, 12; 14, 8; 11,8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4*2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11, 4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4+4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7, 8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23" marR="7323" marT="73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01080" cy="6000792"/>
          </a:xfrm>
        </p:spPr>
        <p:txBody>
          <a:bodyPr/>
          <a:lstStyle/>
          <a:p>
            <a:pPr>
              <a:lnSpc>
                <a:spcPts val="5280"/>
              </a:lnSpc>
            </a:pPr>
            <a:r>
              <a:rPr lang="ru-RU" u="sng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Размышления для обоснования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 менее» - это или равно 23 или больше на единицу или две. Для анализа какой игрок выиграет рассматриваем все варианты, где выигрышная вариация.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000100" y="0"/>
            <a:ext cx="7358114" cy="114298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369072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  <a:softEdge rad="317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3600"/>
              </a:spcAft>
            </a:pPr>
            <a:r>
              <a:rPr lang="ru-RU" dirty="0" smtClean="0">
                <a:blipFill>
                  <a:blip r:embed="rId2"/>
                  <a:tile tx="0" ty="0" sx="100000" sy="100000" flip="none" algn="tl"/>
                </a:blip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Обоснование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игрок может выиграть, если его первый ход будет удвоение или прибавление 4 для камней с первой кучки, а второй игрок сделает ход от состояния камней в кучках (6, 8).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7167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1115028" y="-214338"/>
            <a:ext cx="1170955" cy="7274895"/>
          </a:xfrm>
          <a:custGeom>
            <a:avLst/>
            <a:gdLst>
              <a:gd name="connsiteX0" fmla="*/ 760071 w 1107311"/>
              <a:gd name="connsiteY0" fmla="*/ 0 h 7002684"/>
              <a:gd name="connsiteX1" fmla="*/ 7716 w 1107311"/>
              <a:gd name="connsiteY1" fmla="*/ 1597307 h 7002684"/>
              <a:gd name="connsiteX2" fmla="*/ 713772 w 1107311"/>
              <a:gd name="connsiteY2" fmla="*/ 3310360 h 7002684"/>
              <a:gd name="connsiteX3" fmla="*/ 88739 w 1107311"/>
              <a:gd name="connsiteY3" fmla="*/ 4062714 h 7002684"/>
              <a:gd name="connsiteX4" fmla="*/ 841094 w 1107311"/>
              <a:gd name="connsiteY4" fmla="*/ 5602147 h 7002684"/>
              <a:gd name="connsiteX5" fmla="*/ 1061013 w 1107311"/>
              <a:gd name="connsiteY5" fmla="*/ 6794340 h 7002684"/>
              <a:gd name="connsiteX6" fmla="*/ 1107311 w 1107311"/>
              <a:gd name="connsiteY6" fmla="*/ 6852213 h 700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311" h="7002684">
                <a:moveTo>
                  <a:pt x="760071" y="0"/>
                </a:moveTo>
                <a:cubicBezTo>
                  <a:pt x="387752" y="522790"/>
                  <a:pt x="15433" y="1045580"/>
                  <a:pt x="7716" y="1597307"/>
                </a:cubicBezTo>
                <a:cubicBezTo>
                  <a:pt x="0" y="2149034"/>
                  <a:pt x="700268" y="2899459"/>
                  <a:pt x="713772" y="3310360"/>
                </a:cubicBezTo>
                <a:cubicBezTo>
                  <a:pt x="727276" y="3721261"/>
                  <a:pt x="67519" y="3680750"/>
                  <a:pt x="88739" y="4062714"/>
                </a:cubicBezTo>
                <a:cubicBezTo>
                  <a:pt x="109959" y="4444678"/>
                  <a:pt x="679048" y="5146876"/>
                  <a:pt x="841094" y="5602147"/>
                </a:cubicBezTo>
                <a:cubicBezTo>
                  <a:pt x="1003140" y="6057418"/>
                  <a:pt x="1016644" y="6585996"/>
                  <a:pt x="1061013" y="6794340"/>
                </a:cubicBezTo>
                <a:cubicBezTo>
                  <a:pt x="1105382" y="7002684"/>
                  <a:pt x="1107311" y="6852213"/>
                  <a:pt x="1107311" y="6852213"/>
                </a:cubicBezTo>
              </a:path>
            </a:pathLst>
          </a:custGeom>
          <a:effectLst>
            <a:glow rad="139700">
              <a:schemeClr val="accent3">
                <a:satMod val="175000"/>
                <a:alpha val="40000"/>
              </a:schemeClr>
            </a:glow>
            <a:outerShdw blurRad="39000" dist="25400" dir="5400000" rotWithShape="0">
              <a:schemeClr val="accent3">
                <a:shade val="33000"/>
                <a:alpha val="83000"/>
              </a:schemeClr>
            </a:outerShdw>
          </a:effectLst>
          <a:scene3d>
            <a:camera prst="isometricOffAxis2Left"/>
            <a:lightRig rig="threePt" dir="t"/>
          </a:scene3d>
          <a:sp3d>
            <a:bevelT w="114300" prst="artDeco"/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3929058" y="0"/>
            <a:ext cx="3500462" cy="8346465"/>
          </a:xfrm>
          <a:custGeom>
            <a:avLst/>
            <a:gdLst>
              <a:gd name="connsiteX0" fmla="*/ 760071 w 1107311"/>
              <a:gd name="connsiteY0" fmla="*/ 0 h 7002684"/>
              <a:gd name="connsiteX1" fmla="*/ 7716 w 1107311"/>
              <a:gd name="connsiteY1" fmla="*/ 1597307 h 7002684"/>
              <a:gd name="connsiteX2" fmla="*/ 713772 w 1107311"/>
              <a:gd name="connsiteY2" fmla="*/ 3310360 h 7002684"/>
              <a:gd name="connsiteX3" fmla="*/ 88739 w 1107311"/>
              <a:gd name="connsiteY3" fmla="*/ 4062714 h 7002684"/>
              <a:gd name="connsiteX4" fmla="*/ 841094 w 1107311"/>
              <a:gd name="connsiteY4" fmla="*/ 5602147 h 7002684"/>
              <a:gd name="connsiteX5" fmla="*/ 1061013 w 1107311"/>
              <a:gd name="connsiteY5" fmla="*/ 6794340 h 7002684"/>
              <a:gd name="connsiteX6" fmla="*/ 1107311 w 1107311"/>
              <a:gd name="connsiteY6" fmla="*/ 6852213 h 700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311" h="7002684">
                <a:moveTo>
                  <a:pt x="760071" y="0"/>
                </a:moveTo>
                <a:cubicBezTo>
                  <a:pt x="387752" y="522790"/>
                  <a:pt x="15433" y="1045580"/>
                  <a:pt x="7716" y="1597307"/>
                </a:cubicBezTo>
                <a:cubicBezTo>
                  <a:pt x="0" y="2149034"/>
                  <a:pt x="700268" y="2899459"/>
                  <a:pt x="713772" y="3310360"/>
                </a:cubicBezTo>
                <a:cubicBezTo>
                  <a:pt x="727276" y="3721261"/>
                  <a:pt x="67519" y="3680750"/>
                  <a:pt x="88739" y="4062714"/>
                </a:cubicBezTo>
                <a:cubicBezTo>
                  <a:pt x="109959" y="4444678"/>
                  <a:pt x="679048" y="5146876"/>
                  <a:pt x="841094" y="5602147"/>
                </a:cubicBezTo>
                <a:cubicBezTo>
                  <a:pt x="1003140" y="6057418"/>
                  <a:pt x="1016644" y="6585996"/>
                  <a:pt x="1061013" y="6794340"/>
                </a:cubicBezTo>
                <a:cubicBezTo>
                  <a:pt x="1105382" y="7002684"/>
                  <a:pt x="1107311" y="6852213"/>
                  <a:pt x="1107311" y="6852213"/>
                </a:cubicBezTo>
              </a:path>
            </a:pathLst>
          </a:custGeo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9000" dist="25400" dir="5400000" rotWithShape="0">
              <a:schemeClr val="accent3">
                <a:shade val="33000"/>
                <a:alpha val="83000"/>
              </a:schemeClr>
            </a:outerShdw>
          </a:effectLst>
          <a:scene3d>
            <a:camera prst="isometricOffAxis1Top"/>
            <a:lightRig rig="threePt" dir="t"/>
          </a:scene3d>
          <a:sp3d>
            <a:bevelT w="114300" prst="artDeco"/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 rot="5155746">
            <a:off x="4084456" y="-2795221"/>
            <a:ext cx="1170955" cy="7274895"/>
          </a:xfrm>
          <a:custGeom>
            <a:avLst/>
            <a:gdLst>
              <a:gd name="connsiteX0" fmla="*/ 760071 w 1107311"/>
              <a:gd name="connsiteY0" fmla="*/ 0 h 7002684"/>
              <a:gd name="connsiteX1" fmla="*/ 7716 w 1107311"/>
              <a:gd name="connsiteY1" fmla="*/ 1597307 h 7002684"/>
              <a:gd name="connsiteX2" fmla="*/ 713772 w 1107311"/>
              <a:gd name="connsiteY2" fmla="*/ 3310360 h 7002684"/>
              <a:gd name="connsiteX3" fmla="*/ 88739 w 1107311"/>
              <a:gd name="connsiteY3" fmla="*/ 4062714 h 7002684"/>
              <a:gd name="connsiteX4" fmla="*/ 841094 w 1107311"/>
              <a:gd name="connsiteY4" fmla="*/ 5602147 h 7002684"/>
              <a:gd name="connsiteX5" fmla="*/ 1061013 w 1107311"/>
              <a:gd name="connsiteY5" fmla="*/ 6794340 h 7002684"/>
              <a:gd name="connsiteX6" fmla="*/ 1107311 w 1107311"/>
              <a:gd name="connsiteY6" fmla="*/ 6852213 h 700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311" h="7002684">
                <a:moveTo>
                  <a:pt x="760071" y="0"/>
                </a:moveTo>
                <a:cubicBezTo>
                  <a:pt x="387752" y="522790"/>
                  <a:pt x="15433" y="1045580"/>
                  <a:pt x="7716" y="1597307"/>
                </a:cubicBezTo>
                <a:cubicBezTo>
                  <a:pt x="0" y="2149034"/>
                  <a:pt x="700268" y="2899459"/>
                  <a:pt x="713772" y="3310360"/>
                </a:cubicBezTo>
                <a:cubicBezTo>
                  <a:pt x="727276" y="3721261"/>
                  <a:pt x="67519" y="3680750"/>
                  <a:pt x="88739" y="4062714"/>
                </a:cubicBezTo>
                <a:cubicBezTo>
                  <a:pt x="109959" y="4444678"/>
                  <a:pt x="679048" y="5146876"/>
                  <a:pt x="841094" y="5602147"/>
                </a:cubicBezTo>
                <a:cubicBezTo>
                  <a:pt x="1003140" y="6057418"/>
                  <a:pt x="1016644" y="6585996"/>
                  <a:pt x="1061013" y="6794340"/>
                </a:cubicBezTo>
                <a:cubicBezTo>
                  <a:pt x="1105382" y="7002684"/>
                  <a:pt x="1107311" y="6852213"/>
                  <a:pt x="1107311" y="6852213"/>
                </a:cubicBezTo>
              </a:path>
            </a:pathLst>
          </a:custGeom>
          <a:effectLst>
            <a:glow rad="139700">
              <a:schemeClr val="accent3">
                <a:satMod val="175000"/>
                <a:alpha val="40000"/>
              </a:schemeClr>
            </a:glow>
            <a:outerShdw blurRad="39000" dist="25400" dir="5400000" rotWithShape="0">
              <a:schemeClr val="accent3">
                <a:shade val="33000"/>
                <a:alpha val="83000"/>
              </a:schemeClr>
            </a:outerShdw>
          </a:effectLst>
          <a:scene3d>
            <a:camera prst="isometricOffAxis2Left"/>
            <a:lightRig rig="threePt" dir="t"/>
          </a:scene3d>
          <a:sp3d>
            <a:bevelT w="114300" prst="artDeco"/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16878003">
            <a:off x="916923" y="5196151"/>
            <a:ext cx="296822" cy="2171554"/>
          </a:xfrm>
          <a:custGeom>
            <a:avLst/>
            <a:gdLst>
              <a:gd name="connsiteX0" fmla="*/ 760071 w 1107311"/>
              <a:gd name="connsiteY0" fmla="*/ 0 h 7002684"/>
              <a:gd name="connsiteX1" fmla="*/ 7716 w 1107311"/>
              <a:gd name="connsiteY1" fmla="*/ 1597307 h 7002684"/>
              <a:gd name="connsiteX2" fmla="*/ 713772 w 1107311"/>
              <a:gd name="connsiteY2" fmla="*/ 3310360 h 7002684"/>
              <a:gd name="connsiteX3" fmla="*/ 88739 w 1107311"/>
              <a:gd name="connsiteY3" fmla="*/ 4062714 h 7002684"/>
              <a:gd name="connsiteX4" fmla="*/ 841094 w 1107311"/>
              <a:gd name="connsiteY4" fmla="*/ 5602147 h 7002684"/>
              <a:gd name="connsiteX5" fmla="*/ 1061013 w 1107311"/>
              <a:gd name="connsiteY5" fmla="*/ 6794340 h 7002684"/>
              <a:gd name="connsiteX6" fmla="*/ 1107311 w 1107311"/>
              <a:gd name="connsiteY6" fmla="*/ 6852213 h 700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311" h="7002684">
                <a:moveTo>
                  <a:pt x="760071" y="0"/>
                </a:moveTo>
                <a:cubicBezTo>
                  <a:pt x="387752" y="522790"/>
                  <a:pt x="15433" y="1045580"/>
                  <a:pt x="7716" y="1597307"/>
                </a:cubicBezTo>
                <a:cubicBezTo>
                  <a:pt x="0" y="2149034"/>
                  <a:pt x="700268" y="2899459"/>
                  <a:pt x="713772" y="3310360"/>
                </a:cubicBezTo>
                <a:cubicBezTo>
                  <a:pt x="727276" y="3721261"/>
                  <a:pt x="67519" y="3680750"/>
                  <a:pt x="88739" y="4062714"/>
                </a:cubicBezTo>
                <a:cubicBezTo>
                  <a:pt x="109959" y="4444678"/>
                  <a:pt x="679048" y="5146876"/>
                  <a:pt x="841094" y="5602147"/>
                </a:cubicBezTo>
                <a:cubicBezTo>
                  <a:pt x="1003140" y="6057418"/>
                  <a:pt x="1016644" y="6585996"/>
                  <a:pt x="1061013" y="6794340"/>
                </a:cubicBezTo>
                <a:cubicBezTo>
                  <a:pt x="1105382" y="7002684"/>
                  <a:pt x="1107311" y="6852213"/>
                  <a:pt x="1107311" y="6852213"/>
                </a:cubicBezTo>
              </a:path>
            </a:pathLst>
          </a:custGeom>
          <a:effectLst>
            <a:glow rad="139700">
              <a:schemeClr val="accent3">
                <a:satMod val="175000"/>
                <a:alpha val="40000"/>
              </a:schemeClr>
            </a:glow>
            <a:outerShdw blurRad="39000" dist="25400" dir="5400000" rotWithShape="0">
              <a:schemeClr val="accent3">
                <a:shade val="33000"/>
                <a:alpha val="83000"/>
              </a:schemeClr>
            </a:outerShdw>
          </a:effectLst>
          <a:scene3d>
            <a:camera prst="isometricOffAxis2Left"/>
            <a:lightRig rig="threePt" dir="t"/>
          </a:scene3d>
          <a:sp3d>
            <a:bevelT w="114300" prst="artDeco"/>
          </a:sp3d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72396" y="6357958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CreativeCorp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4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animBg="1"/>
      <p:bldP spid="5" grpId="0" animBg="1"/>
      <p:bldP spid="6" grpId="0" animBg="1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Мастер-класс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Autofit/>
          </a:bodyPr>
          <a:lstStyle/>
          <a:p>
            <a:pPr indent="547688">
              <a:buNone/>
            </a:pPr>
            <a:r>
              <a:rPr lang="ru-RU" sz="215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Мастер-класс</a:t>
            </a:r>
            <a:r>
              <a:rPr lang="ru-RU" sz="215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215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— это осмысленная передача своего профессионального опыта мастером, (учителем), его последовательные выверенные действия, ведущие к заранее обозначенному результату. Это своеобразная презентация письменно оформленного методического описания своего опыта. Для успешного проведения мастер-класса необходимо его теоретическое обоснование и чётко отработанная технология процесса, что позволит связно и последовательно изложить свой опыт, иллюстрируя его схемами и фотографиями.</a:t>
            </a:r>
          </a:p>
          <a:p>
            <a:pPr indent="547688">
              <a:buNone/>
            </a:pPr>
            <a:r>
              <a:rPr lang="ru-RU" sz="215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Это уникальная форма повышения профессионализма, которая требует постоянного совершенствования и «шлифовки» профессионального опыта. Ведь перед мастером, дающим мастер-класс, стоит реальная задача найти такие формы передачи своего опыта, которые вполне адекватно могут быть оценены и восприняты учениками и дающие последнему простор для творческих размышлений и фантазий.</a:t>
            </a:r>
          </a:p>
          <a:p>
            <a:endParaRPr lang="ru-RU" sz="215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3" y="285729"/>
            <a:ext cx="8643997" cy="76944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92D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/>
              </a:rPr>
              <a:t>Технология  мастера класса: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14488"/>
            <a:ext cx="8929718" cy="43242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1. Отбор содержания:</a:t>
            </a:r>
            <a:endParaRPr lang="ru-RU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-предметное содержание:</a:t>
            </a:r>
          </a:p>
          <a:p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-</a:t>
            </a:r>
            <a:r>
              <a:rPr lang="ru-RU" sz="25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культорологическое</a:t>
            </a:r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содержание,</a:t>
            </a:r>
          </a:p>
          <a:p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-методическое содержание;</a:t>
            </a:r>
          </a:p>
          <a:p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2. определение образовательного объекта;</a:t>
            </a:r>
          </a:p>
          <a:p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3. Выделение   основных   видов     </a:t>
            </a:r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деятельности; </a:t>
            </a:r>
          </a:p>
          <a:p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4. Определение образовательного продукта</a:t>
            </a:r>
          </a:p>
          <a:p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и его  критерии; </a:t>
            </a:r>
          </a:p>
          <a:p>
            <a:r>
              <a:rPr lang="ru-RU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5. Разработка идеи мастера класса;</a:t>
            </a:r>
          </a:p>
          <a:p>
            <a:r>
              <a:rPr lang="ru-RU" sz="2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6. Одно или несколько творческих заданий;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14356"/>
            <a:ext cx="9144000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7. Разработка структуры мастера класса  :</a:t>
            </a:r>
          </a:p>
          <a:p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А) индуктор- яркое мотивирующее творческое </a:t>
            </a: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начало;</a:t>
            </a: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Б) работа с проблемным материалом;</a:t>
            </a: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</a:p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В) инсайд – озарение ;</a:t>
            </a: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Г) рефлексия -  что усвоено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;</a:t>
            </a:r>
          </a:p>
          <a:p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8. Подбор дидактического материала.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71530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СТРАТЕГИЯ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1" y="1428736"/>
            <a:ext cx="8429683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Понятия нашего времени:</a:t>
            </a:r>
          </a:p>
          <a:p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-маркетинг,</a:t>
            </a:r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-бизнес,</a:t>
            </a:r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-информационные технологии,</a:t>
            </a:r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-рынок сбыта,</a:t>
            </a:r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-конкурентоспособность и т.д.,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864396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Жизненный потенциал составляют:</a:t>
            </a:r>
          </a:p>
          <a:p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  -успех,</a:t>
            </a:r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  -карьерный рост,</a:t>
            </a: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  -материальный достаток,</a:t>
            </a:r>
          </a:p>
          <a:p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  -благополучие  семьи и т.д.</a:t>
            </a:r>
            <a:endParaRPr lang="ru-RU" sz="3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7" y="3214685"/>
            <a:ext cx="735811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множестве советов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остоится предприятие.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26" y="785794"/>
            <a:ext cx="8786874" cy="5078313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25000" dir="5400000" rotWithShape="0">
              <a:schemeClr val="accent5">
                <a:shade val="30000"/>
                <a:satMod val="150000"/>
                <a:alpha val="38000"/>
              </a:scheme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Чему мы можем научить в школе ребят, чтобы они могли делать свой выбор в различных жизненных ситуациях благородно: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дать знания,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научить их использовать не во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вред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логически рассуждать,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разрабатывать стратегию 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достижении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цели и т.д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572164"/>
          </a:xfrm>
        </p:spPr>
        <p:txBody>
          <a:bodyPr>
            <a:normAutofit fontScale="90000"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Стратегия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интегрированная модель действий,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предназначенных для достижения целей предприятия.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Содержанием стратегии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служит набор правил принятия решений,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используемый для определения основных направлений деятельности.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85720" y="0"/>
            <a:ext cx="8429684" cy="1071546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Построение дерева </a:t>
            </a:r>
            <a:r>
              <a:rPr lang="ru-RU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142984"/>
            <a:ext cx="9144000" cy="5429288"/>
          </a:xfrm>
        </p:spPr>
        <p:txBody>
          <a:bodyPr>
            <a:noAutofit/>
          </a:bodyPr>
          <a:lstStyle/>
          <a:p>
            <a:pPr indent="15875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этих задач приводятся правила игры (алгоритм) для двух игроков.</a:t>
            </a:r>
          </a:p>
          <a:p>
            <a:pPr indent="15875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Требуется выяснить, кто из игроков выиграет при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выигрышной стратегии.</a:t>
            </a:r>
          </a:p>
          <a:p>
            <a:pPr indent="15875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Дать  ей строгое обоснование – перебор всех вариантов ходов обоих игроков, возможных при реализации одним из них его выигрышной стратегии.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758</TotalTime>
  <Words>1210</Words>
  <Application>Microsoft Office PowerPoint</Application>
  <PresentationFormat>Экран (4:3)</PresentationFormat>
  <Paragraphs>314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SOSH № 6 </vt:lpstr>
      <vt:lpstr>Мастер-класс</vt:lpstr>
      <vt:lpstr>Слайд 3</vt:lpstr>
      <vt:lpstr>Слайд 4</vt:lpstr>
      <vt:lpstr>Слайд 5</vt:lpstr>
      <vt:lpstr>Слайд 6</vt:lpstr>
      <vt:lpstr>Слайд 7</vt:lpstr>
      <vt:lpstr>Стратегия - интегрированная модель действий,  предназначенных для достижения целей предприятия.  Содержанием стратегии служит набор правил принятия решений,  используемый для определения основных направлений деятельности. </vt:lpstr>
      <vt:lpstr>Построение дерева игры</vt:lpstr>
      <vt:lpstr>Построение дерева игры </vt:lpstr>
      <vt:lpstr>Слайд 11</vt:lpstr>
      <vt:lpstr>Слайд 12</vt:lpstr>
      <vt:lpstr>С3.  Два игрока играют в следующую игру. На координатной плоскости стоит фишка. Игроки ходят по очереди. В начале игры фишка находится в точке с координатами (2,3). Ход состоит в том, что игрок помещает фишку из точки с координатами (x, y) в одну из трех точек: или точку с координатами (x+2, y), или в точку с координатами (x+1, y+2), или в точку с координатами (x, y +3). Выигрывает игрок, после хода которого фишка достигнет (или пересечет) прямую y = 14 – x. Кто выиграет при правильной игре. Каким должен быть первый ход выигрывающего игрока? Ответ обоснуйте.</vt:lpstr>
      <vt:lpstr>Слайд 14</vt:lpstr>
      <vt:lpstr>С3.  Два игрока играют в следующую игру.  Имеется две кучки камней: в первой - 3, во второй – 4.   Игроки ходят по очереди. За один код разрешается их удвоить или прибавить 4. Выигрывает тот игрок, после хода которого, хотя бы в одной из кучек количество камней становится не менее 23. Кто выиграет при правильной игре. Каким должен быть первый ход выигрывающего игрока? Ответ обоснуйте.</vt:lpstr>
      <vt:lpstr>Слайд 16</vt:lpstr>
      <vt:lpstr>Размышления для обоснования  «Не менее» - это или равно 23 или больше на единицу или две. Для анализа какой игрок выиграет рассматриваем все варианты, где выигрышная вариация.</vt:lpstr>
      <vt:lpstr>Обоснование  Первый игрок может выиграть, если его первый ход будет удвоение или прибавление 4 для камней с первой кучки, а второй игрок сделает ход от состояния камней в кучках (6, 8).</vt:lpstr>
      <vt:lpstr>Спасибо за внимание!</vt:lpstr>
    </vt:vector>
  </TitlesOfParts>
  <Company>Школа№6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дерева игры</dc:title>
  <dc:creator>учитель</dc:creator>
  <cp:lastModifiedBy>учитель</cp:lastModifiedBy>
  <cp:revision>62</cp:revision>
  <dcterms:created xsi:type="dcterms:W3CDTF">2010-11-02T05:36:54Z</dcterms:created>
  <dcterms:modified xsi:type="dcterms:W3CDTF">2010-11-03T10:17:48Z</dcterms:modified>
</cp:coreProperties>
</file>